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60" r:id="rId6"/>
    <p:sldId id="261" r:id="rId7"/>
    <p:sldId id="281" r:id="rId8"/>
    <p:sldId id="262" r:id="rId9"/>
    <p:sldId id="279" r:id="rId10"/>
    <p:sldId id="263" r:id="rId11"/>
    <p:sldId id="264" r:id="rId12"/>
    <p:sldId id="284" r:id="rId13"/>
    <p:sldId id="283" r:id="rId14"/>
    <p:sldId id="266" r:id="rId15"/>
    <p:sldId id="267" r:id="rId16"/>
    <p:sldId id="285" r:id="rId17"/>
    <p:sldId id="287" r:id="rId18"/>
    <p:sldId id="28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7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4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387975"/>
            <a:ext cx="7772400" cy="1470025"/>
          </a:xfrm>
        </p:spPr>
        <p:txBody>
          <a:bodyPr>
            <a:noAutofit/>
          </a:bodyPr>
          <a:lstStyle/>
          <a:p>
            <a:r>
              <a:rPr lang="ru-RU" sz="3500" dirty="0" smtClean="0">
                <a:latin typeface="Book Antiqua" pitchFamily="18" charset="0"/>
              </a:rPr>
              <a:t>«Влияние отходов на окружающую среду и здоровье человека»</a:t>
            </a:r>
            <a:endParaRPr lang="ru-RU" sz="3500" dirty="0">
              <a:latin typeface="Book Antiqua" pitchFamily="18" charset="0"/>
            </a:endParaRPr>
          </a:p>
        </p:txBody>
      </p:sp>
      <p:pic>
        <p:nvPicPr>
          <p:cNvPr id="4" name="Picture 2" descr="logo_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607096" cy="12687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43608" y="304570"/>
            <a:ext cx="7056784" cy="110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Экологический марафон</a:t>
            </a:r>
            <a:r>
              <a:rPr kumimoji="0" lang="ru-RU" sz="2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«Наш край – самый чистый регион России»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9698" name="Picture 2" descr="D:\КАРТИНКИ\ЭМБЛЕМЫ, ЛОГОТИПЫ\ЭБЦ\логотип эбц сочи цветн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437238" cy="1290774"/>
          </a:xfrm>
          <a:prstGeom prst="rect">
            <a:avLst/>
          </a:prstGeom>
          <a:noFill/>
        </p:spPr>
      </p:pic>
      <p:pic>
        <p:nvPicPr>
          <p:cNvPr id="29700" name="Picture 4" descr="http://mtdata.ru/u23/photoD306/20356882699-0/hu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412776"/>
            <a:ext cx="5568618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Book Antiqua" pitchFamily="18" charset="0"/>
              </a:rPr>
              <a:t>ИЗМЕНЕНИЕ КЛИМАТА</a:t>
            </a:r>
            <a:endParaRPr lang="ru-RU" sz="25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1368152"/>
          </a:xfrm>
        </p:spPr>
        <p:txBody>
          <a:bodyPr>
            <a:noAutofit/>
          </a:bodyPr>
          <a:lstStyle/>
          <a:p>
            <a:pPr marL="0" indent="361950" algn="just">
              <a:lnSpc>
                <a:spcPct val="150000"/>
              </a:lnSpc>
              <a:buNone/>
            </a:pPr>
            <a:r>
              <a:rPr lang="ru-RU" sz="2400" dirty="0" smtClean="0">
                <a:latin typeface="Book Antiqua" pitchFamily="18" charset="0"/>
              </a:rPr>
              <a:t>Человечество постоянно загрязняет окружающую атмосферу пылью, сажей, увеличивает концентрацию углекислого газа, метана и других парниковых газов.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4" name="Picture 2" descr="http://www.kleinburd.ru/news/wp-content/uploads/2013/06/201755-R3L8T8D-650-17.jpg"/>
          <p:cNvPicPr>
            <a:picLocks noChangeAspect="1" noChangeArrowheads="1"/>
          </p:cNvPicPr>
          <p:nvPr/>
        </p:nvPicPr>
        <p:blipFill>
          <a:blip r:embed="rId2" cstate="print"/>
          <a:srcRect l="5885" t="3705" r="7719"/>
          <a:stretch>
            <a:fillRect/>
          </a:stretch>
        </p:blipFill>
        <p:spPr bwMode="auto">
          <a:xfrm>
            <a:off x="179512" y="2636912"/>
            <a:ext cx="3888432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2564904"/>
            <a:ext cx="4787975" cy="391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5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Book Antiqua" pitchFamily="18" charset="0"/>
              </a:rPr>
              <a:t>Все это приводит к изменению климата и вызывает различные негативные процессы, среди которых распространение болезней, стихийные бедствия, лесные пожары и многие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Book Antiqua" pitchFamily="18" charset="0"/>
              </a:rPr>
              <a:t>ЗАГРЯЗНЕНИЕ ОКРУЖАЮЩЕЙ СРЕДЫ</a:t>
            </a:r>
            <a:endParaRPr lang="ru-RU" sz="25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1224136"/>
          </a:xfrm>
        </p:spPr>
        <p:txBody>
          <a:bodyPr>
            <a:noAutofit/>
          </a:bodyPr>
          <a:lstStyle/>
          <a:p>
            <a:pPr marL="0" indent="361950" algn="just">
              <a:lnSpc>
                <a:spcPct val="150000"/>
              </a:lnSpc>
              <a:buNone/>
            </a:pPr>
            <a:r>
              <a:rPr lang="ru-RU" sz="2300" dirty="0" smtClean="0">
                <a:latin typeface="Book Antiqua" pitchFamily="18" charset="0"/>
              </a:rPr>
              <a:t>Человек всегда старается оградить место своего обитания от мусора. </a:t>
            </a:r>
            <a:r>
              <a:rPr lang="ru-RU" sz="2300" b="1" dirty="0" smtClean="0">
                <a:solidFill>
                  <a:prstClr val="black"/>
                </a:solidFill>
                <a:latin typeface="Book Antiqua" pitchFamily="18" charset="0"/>
              </a:rPr>
              <a:t>Мусорная свалка </a:t>
            </a:r>
            <a:r>
              <a:rPr lang="ru-RU" sz="2300" dirty="0" smtClean="0">
                <a:solidFill>
                  <a:prstClr val="black"/>
                </a:solidFill>
                <a:latin typeface="Book Antiqua" pitchFamily="18" charset="0"/>
              </a:rPr>
              <a:t>– это огромная территория, которая загрязняет вредными веществами окружающую среду и которую уже нельзя использовать по-другому.</a:t>
            </a:r>
            <a:endParaRPr lang="ru-RU" sz="2400" dirty="0" smtClean="0"/>
          </a:p>
          <a:p>
            <a:pPr marL="0" indent="361950" algn="just">
              <a:lnSpc>
                <a:spcPct val="150000"/>
              </a:lnSpc>
              <a:buNone/>
            </a:pPr>
            <a:endParaRPr lang="ru-RU" sz="2300" dirty="0" smtClean="0">
              <a:latin typeface="Book Antiqua" pitchFamily="18" charset="0"/>
            </a:endParaRPr>
          </a:p>
          <a:p>
            <a:pPr marL="0" indent="361950" algn="just">
              <a:lnSpc>
                <a:spcPct val="150000"/>
              </a:lnSpc>
              <a:buNone/>
            </a:pPr>
            <a:endParaRPr lang="ru-RU" sz="23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endParaRPr lang="ru-RU" sz="2300" dirty="0">
              <a:latin typeface="Book Antiqua" pitchFamily="18" charset="0"/>
            </a:endParaRPr>
          </a:p>
        </p:txBody>
      </p:sp>
      <p:pic>
        <p:nvPicPr>
          <p:cNvPr id="6" name="Picture 2" descr="http://sochi.newdaypost.ru/images/80d2fa.jpg"/>
          <p:cNvPicPr>
            <a:picLocks noChangeAspect="1" noChangeArrowheads="1"/>
          </p:cNvPicPr>
          <p:nvPr/>
        </p:nvPicPr>
        <p:blipFill>
          <a:blip r:embed="rId2" cstate="print"/>
          <a:srcRect l="15558" r="7064" b="12586"/>
          <a:stretch>
            <a:fillRect/>
          </a:stretch>
        </p:blipFill>
        <p:spPr bwMode="auto">
          <a:xfrm>
            <a:off x="1331640" y="2780928"/>
            <a:ext cx="612068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4525963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2300" dirty="0" smtClean="0">
                <a:latin typeface="Book Antiqua" pitchFamily="18" charset="0"/>
              </a:rPr>
              <a:t>Разлагаясь, мусорные свалки начинают тлеть, гореть. В результате чего в </a:t>
            </a:r>
            <a:r>
              <a:rPr lang="ru-RU" sz="2300" b="1" u="sng" dirty="0" smtClean="0">
                <a:latin typeface="Book Antiqua" pitchFamily="18" charset="0"/>
              </a:rPr>
              <a:t>воздух</a:t>
            </a:r>
            <a:r>
              <a:rPr lang="ru-RU" sz="2300" dirty="0" smtClean="0">
                <a:latin typeface="Book Antiqua" pitchFamily="18" charset="0"/>
              </a:rPr>
              <a:t> попадают опасные вещества.</a:t>
            </a:r>
          </a:p>
          <a:p>
            <a:pPr marL="0" indent="361950" algn="just">
              <a:buNone/>
            </a:pPr>
            <a:r>
              <a:rPr lang="ru-RU" sz="2300" dirty="0" smtClean="0">
                <a:latin typeface="Book Antiqua" pitchFamily="18" charset="0"/>
              </a:rPr>
              <a:t>Вдыхая такой воздух у человека могут появится серьезные заболевания нервной системы, верхних дыхательных путей. </a:t>
            </a:r>
          </a:p>
          <a:p>
            <a:pPr marL="0" indent="361950" algn="just">
              <a:lnSpc>
                <a:spcPct val="150000"/>
              </a:lnSpc>
              <a:buNone/>
            </a:pPr>
            <a:endParaRPr lang="ru-RU" sz="2300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endParaRPr lang="ru-RU" sz="2300" dirty="0">
              <a:latin typeface="Book Antiqua" pitchFamily="18" charset="0"/>
            </a:endParaRPr>
          </a:p>
        </p:txBody>
      </p:sp>
      <p:pic>
        <p:nvPicPr>
          <p:cNvPr id="4098" name="Picture 2" descr="http://static02.rupor.sampo.ru/13433/svalka(1).jpg"/>
          <p:cNvPicPr>
            <a:picLocks noChangeAspect="1" noChangeArrowheads="1"/>
          </p:cNvPicPr>
          <p:nvPr/>
        </p:nvPicPr>
        <p:blipFill>
          <a:blip r:embed="rId2" cstate="print"/>
          <a:srcRect t="2911"/>
          <a:stretch>
            <a:fillRect/>
          </a:stretch>
        </p:blipFill>
        <p:spPr bwMode="auto">
          <a:xfrm>
            <a:off x="755576" y="1844824"/>
            <a:ext cx="7416824" cy="4804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4337323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2300" dirty="0" smtClean="0">
                <a:latin typeface="Book Antiqua" pitchFamily="18" charset="0"/>
              </a:rPr>
              <a:t>Под воздействием дождевой воды отходы растворяются, образуя вредный яд, который попадает в землю, </a:t>
            </a:r>
            <a:r>
              <a:rPr lang="ru-RU" sz="2300" u="sng" dirty="0" smtClean="0">
                <a:latin typeface="Book Antiqua" pitchFamily="18" charset="0"/>
              </a:rPr>
              <a:t>отравляя </a:t>
            </a:r>
            <a:r>
              <a:rPr lang="ru-RU" sz="2300" b="1" u="sng" dirty="0" smtClean="0">
                <a:latin typeface="Book Antiqua" pitchFamily="18" charset="0"/>
              </a:rPr>
              <a:t>почву</a:t>
            </a:r>
            <a:r>
              <a:rPr lang="ru-RU" sz="2300" b="1" dirty="0" smtClean="0">
                <a:latin typeface="Book Antiqua" pitchFamily="18" charset="0"/>
              </a:rPr>
              <a:t>,</a:t>
            </a:r>
            <a:r>
              <a:rPr lang="ru-RU" sz="2300" dirty="0" smtClean="0">
                <a:latin typeface="Book Antiqua" pitchFamily="18" charset="0"/>
              </a:rPr>
              <a:t> а затем и в </a:t>
            </a:r>
            <a:r>
              <a:rPr lang="ru-RU" sz="2300" u="sng" dirty="0" smtClean="0">
                <a:latin typeface="Book Antiqua" pitchFamily="18" charset="0"/>
              </a:rPr>
              <a:t>грунтовые </a:t>
            </a:r>
            <a:r>
              <a:rPr lang="ru-RU" sz="2300" b="1" u="sng" dirty="0" smtClean="0">
                <a:latin typeface="Book Antiqua" pitchFamily="18" charset="0"/>
              </a:rPr>
              <a:t>воды</a:t>
            </a:r>
            <a:r>
              <a:rPr lang="ru-RU" sz="2300" dirty="0" smtClean="0">
                <a:latin typeface="Book Antiqua" pitchFamily="18" charset="0"/>
              </a:rPr>
              <a:t>. Именно они обычно выходят на поверхность в виде ключей и родников, из которых мы так любим пить воду, после чего у человека появляются заболевания внутренних органов.. </a:t>
            </a:r>
          </a:p>
          <a:p>
            <a:pPr marL="0" indent="361950" algn="just">
              <a:buNone/>
            </a:pPr>
            <a:endParaRPr lang="ru-RU" sz="2300" dirty="0" smtClean="0">
              <a:latin typeface="Book Antiqua" pitchFamily="18" charset="0"/>
            </a:endParaRPr>
          </a:p>
          <a:p>
            <a:endParaRPr lang="ru-RU" sz="2300" dirty="0">
              <a:latin typeface="Book Antiqua" pitchFamily="18" charset="0"/>
            </a:endParaRPr>
          </a:p>
        </p:txBody>
      </p:sp>
      <p:pic>
        <p:nvPicPr>
          <p:cNvPr id="5" name="Picture 2" descr="D:\КОНКУРСЫ (положения и итоги)\ОФОРМЛЕНИЕ КОНКУРСОВ\Экологический марафон\Урок\10Domestic_T012_1205(1)-28.jpg"/>
          <p:cNvPicPr>
            <a:picLocks noChangeAspect="1" noChangeArrowheads="1"/>
          </p:cNvPicPr>
          <p:nvPr/>
        </p:nvPicPr>
        <p:blipFill>
          <a:blip r:embed="rId2" cstate="print"/>
          <a:srcRect l="3490" r="3292"/>
          <a:stretch>
            <a:fillRect/>
          </a:stretch>
        </p:blipFill>
        <p:spPr bwMode="auto">
          <a:xfrm>
            <a:off x="425953" y="2348880"/>
            <a:ext cx="8002023" cy="450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500" b="1" dirty="0" smtClean="0">
                <a:latin typeface="Book Antiqua" pitchFamily="18" charset="0"/>
              </a:rPr>
              <a:t>КАК ВЫ ДУМАЕТЕ, </a:t>
            </a:r>
            <a:br>
              <a:rPr lang="ru-RU" sz="2500" b="1" dirty="0" smtClean="0">
                <a:latin typeface="Book Antiqua" pitchFamily="18" charset="0"/>
              </a:rPr>
            </a:br>
            <a:r>
              <a:rPr lang="ru-RU" sz="2500" b="1" dirty="0" smtClean="0">
                <a:latin typeface="Book Antiqua" pitchFamily="18" charset="0"/>
              </a:rPr>
              <a:t>ПОЧЕМУ МУСОРА СТАЛО ТАК МНОГО?</a:t>
            </a:r>
            <a:endParaRPr lang="ru-RU" sz="25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293096"/>
            <a:ext cx="4824536" cy="20882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sz="2500" dirty="0" smtClean="0">
                <a:latin typeface="Book Antiqua" pitchFamily="18" charset="0"/>
              </a:rPr>
              <a:t>       Ежедневно увеличивается численность населения Земли.</a:t>
            </a:r>
            <a:endParaRPr lang="ru-RU" sz="2500" dirty="0">
              <a:latin typeface="Book Antiqu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692696"/>
            <a:ext cx="8373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«Человечество не погибнет в атомном кошмаре — оно задохнется в собственных отходах»</a:t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Нильс Бор</a:t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8434" name="Picture 2" descr="http://city-izyum.pp.ua/wp-content/uploads/2016/08/%D0%A7%D0%B8%D1%81%D0%BB%D0%B5%D0%BD%D0%BD%D0%BE%D1%81%D1%82%D1%8C-%D0%BD%D0%B0%D1%81%D0%B5%D0%BB%D0%B5%D0%BD%D0%B8%D1%8F.jpg"/>
          <p:cNvPicPr>
            <a:picLocks noChangeAspect="1" noChangeArrowheads="1"/>
          </p:cNvPicPr>
          <p:nvPr/>
        </p:nvPicPr>
        <p:blipFill>
          <a:blip r:embed="rId2" cstate="print"/>
          <a:srcRect t="21164"/>
          <a:stretch>
            <a:fillRect/>
          </a:stretch>
        </p:blipFill>
        <p:spPr bwMode="auto">
          <a:xfrm>
            <a:off x="5652120" y="4077072"/>
            <a:ext cx="3288191" cy="1944216"/>
          </a:xfrm>
          <a:prstGeom prst="rect">
            <a:avLst/>
          </a:prstGeom>
          <a:noFill/>
        </p:spPr>
      </p:pic>
      <p:pic>
        <p:nvPicPr>
          <p:cNvPr id="15362" name="Picture 2" descr="https://megacoach.ru/wp-content/uploads/2017/07/dos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1156347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4608512" cy="2160240"/>
          </a:xfrm>
        </p:spPr>
        <p:txBody>
          <a:bodyPr>
            <a:normAutofit lnSpcReduction="10000"/>
          </a:bodyPr>
          <a:lstStyle/>
          <a:p>
            <a:pPr marL="0" indent="0" algn="just"/>
            <a:r>
              <a:rPr lang="ru-RU" sz="2500" dirty="0" smtClean="0">
                <a:latin typeface="Book Antiqua" pitchFamily="18" charset="0"/>
              </a:rPr>
              <a:t>     Появляются новые синтетические, не природные материалы, которые крайне долго разлагаются, загрязняя природу.</a:t>
            </a:r>
            <a:endParaRPr lang="ru-RU" sz="2500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01008"/>
            <a:ext cx="44644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500" dirty="0" smtClean="0">
                <a:latin typeface="Book Antiqua" pitchFamily="18" charset="0"/>
              </a:rPr>
              <a:t>     На производстве отказались от ручного труда, вещи стали более доступными, мы перестали их беречь и с легкостью отправляем на свалку.</a:t>
            </a:r>
          </a:p>
        </p:txBody>
      </p:sp>
      <p:sp>
        <p:nvSpPr>
          <p:cNvPr id="17410" name="AutoShape 2" descr="Гидро-биоразлагаемые пластиковые снимок на ремонт дома с зеленой пластмассы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7"/>
            <a:ext cx="3888432" cy="250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s://im0-tub-ru.yandex.net/i?id=1178f781a7c12c53ee756e78f141d313&amp;n=33&amp;h=215&amp;w=315"/>
          <p:cNvPicPr>
            <a:picLocks noChangeAspect="1" noChangeArrowheads="1"/>
          </p:cNvPicPr>
          <p:nvPr/>
        </p:nvPicPr>
        <p:blipFill>
          <a:blip r:embed="rId3" cstate="print"/>
          <a:srcRect l="3605" b="5263"/>
          <a:stretch>
            <a:fillRect/>
          </a:stretch>
        </p:blipFill>
        <p:spPr bwMode="auto">
          <a:xfrm>
            <a:off x="4932040" y="3429000"/>
            <a:ext cx="3864472" cy="2592288"/>
          </a:xfrm>
          <a:prstGeom prst="rect">
            <a:avLst/>
          </a:prstGeom>
          <a:noFill/>
        </p:spPr>
      </p:pic>
      <p:pic>
        <p:nvPicPr>
          <p:cNvPr id="7" name="Picture 2" descr="https://megacoach.ru/wp-content/uploads/2017/07/dos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56347" cy="1080120"/>
          </a:xfrm>
          <a:prstGeom prst="rect">
            <a:avLst/>
          </a:prstGeom>
          <a:noFill/>
        </p:spPr>
      </p:pic>
      <p:pic>
        <p:nvPicPr>
          <p:cNvPr id="8" name="Picture 2" descr="https://megacoach.ru/wp-content/uploads/2017/07/dos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1156347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4896544" cy="2376263"/>
          </a:xfrm>
        </p:spPr>
        <p:txBody>
          <a:bodyPr>
            <a:normAutofit lnSpcReduction="10000"/>
          </a:bodyPr>
          <a:lstStyle/>
          <a:p>
            <a:pPr marL="0" indent="0" algn="just"/>
            <a:r>
              <a:rPr lang="ru-RU" sz="2500" dirty="0" smtClean="0">
                <a:latin typeface="Book Antiqua" pitchFamily="18" charset="0"/>
              </a:rPr>
              <a:t>     Реклама заставляет нас покупать много лишних, ненужных вещей и регулярно выбрасывать на свалку слегка устаревшие (но при этом еще исправные и хорошие) вещи.</a:t>
            </a:r>
          </a:p>
          <a:p>
            <a:endParaRPr lang="ru-RU" sz="2500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573016"/>
            <a:ext cx="446449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500" dirty="0" smtClean="0">
                <a:latin typeface="Book Antiqua" pitchFamily="18" charset="0"/>
              </a:rPr>
              <a:t>   Появление большого количества упаковки, которая служит только для привлечения покупателей и сразу после покупки превращается в мусор и отправляется на свалку.</a:t>
            </a:r>
          </a:p>
        </p:txBody>
      </p:sp>
      <p:pic>
        <p:nvPicPr>
          <p:cNvPr id="40962" name="Picture 2" descr="http://img.theweek.in/content/dam/week/opinion/columns/vandana-kohli/images/shutterstock_197520275.jpg.image.975.568.jpg"/>
          <p:cNvPicPr>
            <a:picLocks noChangeAspect="1" noChangeArrowheads="1"/>
          </p:cNvPicPr>
          <p:nvPr/>
        </p:nvPicPr>
        <p:blipFill>
          <a:blip r:embed="rId2" cstate="print"/>
          <a:srcRect l="10855" r="13934"/>
          <a:stretch>
            <a:fillRect/>
          </a:stretch>
        </p:blipFill>
        <p:spPr bwMode="auto">
          <a:xfrm>
            <a:off x="5508104" y="260648"/>
            <a:ext cx="3439708" cy="2664296"/>
          </a:xfrm>
          <a:prstGeom prst="rect">
            <a:avLst/>
          </a:prstGeom>
          <a:noFill/>
        </p:spPr>
      </p:pic>
      <p:pic>
        <p:nvPicPr>
          <p:cNvPr id="40964" name="Picture 4" descr="http://plusgrand.ru/image/cache/data/picture_250-900x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85592"/>
            <a:ext cx="3672408" cy="367240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 rot="20470422">
            <a:off x="5473001" y="4771309"/>
            <a:ext cx="79208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817119">
            <a:off x="7621659" y="4381994"/>
            <a:ext cx="792088" cy="3096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20902423">
            <a:off x="6516216" y="4797152"/>
            <a:ext cx="79208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12360" y="3573016"/>
            <a:ext cx="79208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32240" y="3645024"/>
            <a:ext cx="79208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80112" y="3645024"/>
            <a:ext cx="792088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s://megacoach.ru/wp-content/uploads/2017/07/dos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56347" cy="1080120"/>
          </a:xfrm>
          <a:prstGeom prst="rect">
            <a:avLst/>
          </a:prstGeom>
          <a:noFill/>
        </p:spPr>
      </p:pic>
      <p:pic>
        <p:nvPicPr>
          <p:cNvPr id="14" name="Picture 2" descr="https://megacoach.ru/wp-content/uploads/2017/07/dos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1156347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D:\КОНКУРСЫ (положения и итоги)\ОФОРМЛЕНИЕ КОНКУРСОВ\Экологический марафон\Урок\срок разложения отход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Book Antiqua" pitchFamily="18" charset="0"/>
              </a:rPr>
              <a:t>ЧТО ДЕЛАТЬ?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79512" y="5085184"/>
            <a:ext cx="8820472" cy="12241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300" b="1" dirty="0" smtClean="0">
                <a:latin typeface="Book Antiqua" pitchFamily="18" charset="0"/>
              </a:rPr>
              <a:t>РАЗДЕЛЬНЫЙ СБОР + ПЕРЕРАБОТКА = НОВАЯ ВЕЩЬ</a:t>
            </a:r>
            <a:endParaRPr lang="ru-RU" sz="3300" b="1" dirty="0"/>
          </a:p>
        </p:txBody>
      </p:sp>
      <p:pic>
        <p:nvPicPr>
          <p:cNvPr id="39938" name="Picture 2" descr="http://abc.in.ua/wp-content/uploads/2016/04/razdelnyy-sbor-mus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058741" cy="4087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4464496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Book Antiqua" pitchFamily="18" charset="0"/>
              </a:rPr>
              <a:t>ПЛАСТИК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3960439"/>
          </a:xfrm>
        </p:spPr>
        <p:txBody>
          <a:bodyPr>
            <a:normAutofit fontScale="70000" lnSpcReduction="20000"/>
          </a:bodyPr>
          <a:lstStyle/>
          <a:p>
            <a:pPr marL="0" indent="361950" algn="just">
              <a:lnSpc>
                <a:spcPct val="170000"/>
              </a:lnSpc>
              <a:buNone/>
            </a:pPr>
            <a:r>
              <a:rPr lang="ru-RU" sz="2900" dirty="0" smtClean="0">
                <a:latin typeface="Book Antiqua" pitchFamily="18" charset="0"/>
              </a:rPr>
              <a:t>Пластик можно перерабатывать </a:t>
            </a:r>
            <a:r>
              <a:rPr lang="ru-RU" sz="2900" b="1" dirty="0" smtClean="0">
                <a:latin typeface="Book Antiqua" pitchFamily="18" charset="0"/>
              </a:rPr>
              <a:t>от 2 до 5 раз. </a:t>
            </a:r>
            <a:r>
              <a:rPr lang="ru-RU" sz="2900" dirty="0" smtClean="0">
                <a:latin typeface="Book Antiqua" pitchFamily="18" charset="0"/>
              </a:rPr>
              <a:t>В мире существует более 150 видов пластмасс для самых распространенных из них разработана специальная маркировка – треугольник из стрелок (петля Мёбиуса) с цифрой или аббревиатурой. Разные виды пластика имеют различные температуры плавления, поэтому большинство технологий предполагает сбор и переработку изделий только из одного вида пластмассы.</a:t>
            </a:r>
            <a:endParaRPr lang="ru-RU" dirty="0">
              <a:latin typeface="Book Antiqu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19672" y="4725144"/>
            <a:ext cx="6408712" cy="1728194"/>
            <a:chOff x="1115616" y="3717031"/>
            <a:chExt cx="6408712" cy="1368153"/>
          </a:xfrm>
        </p:grpSpPr>
        <p:pic>
          <p:nvPicPr>
            <p:cNvPr id="4" name="Рисунок 3"/>
            <p:cNvPicPr/>
            <p:nvPr/>
          </p:nvPicPr>
          <p:blipFill>
            <a:blip r:embed="rId2" cstate="print"/>
            <a:srcRect b="68571"/>
            <a:stretch>
              <a:fillRect/>
            </a:stretch>
          </p:blipFill>
          <p:spPr bwMode="auto">
            <a:xfrm>
              <a:off x="1115616" y="3717031"/>
              <a:ext cx="64087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4"/>
            <p:cNvPicPr/>
            <p:nvPr/>
          </p:nvPicPr>
          <p:blipFill>
            <a:blip r:embed="rId2" cstate="print"/>
            <a:srcRect t="77143"/>
            <a:stretch>
              <a:fillRect/>
            </a:stretch>
          </p:blipFill>
          <p:spPr bwMode="auto">
            <a:xfrm>
              <a:off x="1115616" y="4509120"/>
              <a:ext cx="640871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6" name="Picture 2" descr="http://clipart-library.com/images/dc9rkyAMi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188640"/>
            <a:ext cx="1358008" cy="1358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752528" cy="2880320"/>
          </a:xfrm>
        </p:spPr>
        <p:txBody>
          <a:bodyPr>
            <a:noAutofit/>
          </a:bodyPr>
          <a:lstStyle/>
          <a:p>
            <a:pPr indent="268288" algn="just">
              <a:tabLst>
                <a:tab pos="268288" algn="l"/>
              </a:tabLst>
            </a:pPr>
            <a:r>
              <a:rPr lang="ru-RU" sz="2400" dirty="0" smtClean="0">
                <a:latin typeface="Book Antiqua" pitchFamily="18" charset="0"/>
              </a:rPr>
              <a:t>Человек – единственное живое существо, меняющее окружающую среду, в которой он живет. </a:t>
            </a:r>
            <a:br>
              <a:rPr lang="ru-RU" sz="2400" dirty="0" smtClean="0">
                <a:latin typeface="Book Antiqua" pitchFamily="18" charset="0"/>
              </a:rPr>
            </a:br>
            <a:r>
              <a:rPr lang="ru-RU" sz="2400" dirty="0" smtClean="0">
                <a:latin typeface="Book Antiqua" pitchFamily="18" charset="0"/>
              </a:rPr>
              <a:t>  Все другие живые организмы приспосабливаются в тех условиях, которые есть.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51520" y="3212976"/>
            <a:ext cx="8640960" cy="3384376"/>
          </a:xfrm>
        </p:spPr>
        <p:txBody>
          <a:bodyPr>
            <a:noAutofit/>
          </a:bodyPr>
          <a:lstStyle/>
          <a:p>
            <a:pPr marL="0" indent="3556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Book Antiqua" pitchFamily="18" charset="0"/>
              </a:rPr>
              <a:t>Сейчас на Земле приблизительно </a:t>
            </a:r>
            <a:r>
              <a:rPr lang="ru-RU" sz="2400" dirty="0" smtClean="0">
                <a:latin typeface="Book Antiqua" pitchFamily="18" charset="0"/>
              </a:rPr>
              <a:t>около 7 миллиардов человек. Население и потребности человека увеличиваются ежедневно, и для их удовлетворения требуется все больше и больше природных: минеральных, климатических, водных, растительных, почвенных, земельных ресурсов.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2400" dirty="0" smtClean="0">
                <a:latin typeface="Book Antiqua" pitchFamily="18" charset="0"/>
              </a:rPr>
              <a:t>В настоящее время уровень потребления природных ресурсов вырос на </a:t>
            </a:r>
            <a:r>
              <a:rPr lang="ru-RU" sz="2400" b="1" dirty="0" smtClean="0">
                <a:latin typeface="Book Antiqua" pitchFamily="18" charset="0"/>
              </a:rPr>
              <a:t>80%. </a:t>
            </a:r>
            <a:endParaRPr lang="ru-RU" sz="2400" b="1" dirty="0">
              <a:latin typeface="Book Antiqua" pitchFamily="18" charset="0"/>
            </a:endParaRPr>
          </a:p>
        </p:txBody>
      </p:sp>
      <p:pic>
        <p:nvPicPr>
          <p:cNvPr id="7" name="Picture 4" descr="https://mladzema.files.wordpress.com/2013/05/ecocide-earth1_thum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3974729" cy="296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r="60671" b="27254"/>
          <a:stretch>
            <a:fillRect/>
          </a:stretch>
        </p:blipFill>
        <p:spPr bwMode="auto">
          <a:xfrm>
            <a:off x="179512" y="2780928"/>
            <a:ext cx="2541461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/>
          <a:srcRect l="61304" t="15085" r="5191" b="14416"/>
          <a:stretch>
            <a:fillRect/>
          </a:stretch>
        </p:blipFill>
        <p:spPr bwMode="auto">
          <a:xfrm>
            <a:off x="60416" y="4869160"/>
            <a:ext cx="2423352" cy="156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 l="56627" t="34535" r="4035" b="44351"/>
          <a:stretch>
            <a:fillRect/>
          </a:stretch>
        </p:blipFill>
        <p:spPr bwMode="auto">
          <a:xfrm>
            <a:off x="5796136" y="2996952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 cstate="print"/>
          <a:srcRect l="57831" t="60500" r="3614" b="19340"/>
          <a:stretch>
            <a:fillRect/>
          </a:stretch>
        </p:blipFill>
        <p:spPr bwMode="auto">
          <a:xfrm>
            <a:off x="2915816" y="4509120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 l="25967" t="6391" r="65915" b="88039"/>
          <a:stretch>
            <a:fillRect/>
          </a:stretch>
        </p:blipFill>
        <p:spPr bwMode="auto">
          <a:xfrm rot="5400000">
            <a:off x="7546640" y="2614600"/>
            <a:ext cx="517748" cy="41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0" t="3150" r="37349" b="74800"/>
          <a:stretch>
            <a:fillRect/>
          </a:stretch>
        </p:blipFill>
        <p:spPr bwMode="auto">
          <a:xfrm>
            <a:off x="3419872" y="332656"/>
            <a:ext cx="266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914400" y="188640"/>
            <a:ext cx="8229600" cy="459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СТАДИИ ПЕРЕРАБОТКИ ПЛАСТИКА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399" t="4200" r="3614" b="69550"/>
          <a:stretch>
            <a:fillRect/>
          </a:stretch>
        </p:blipFill>
        <p:spPr bwMode="auto">
          <a:xfrm>
            <a:off x="6156176" y="404664"/>
            <a:ext cx="27718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9" t="41999" r="63855" b="38051"/>
          <a:stretch>
            <a:fillRect/>
          </a:stretch>
        </p:blipFill>
        <p:spPr bwMode="auto">
          <a:xfrm>
            <a:off x="251520" y="548680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</a:blip>
          <a:srcRect l="25967" t="6391" r="65001" b="88222"/>
          <a:stretch>
            <a:fillRect/>
          </a:stretch>
        </p:blipFill>
        <p:spPr bwMode="auto">
          <a:xfrm>
            <a:off x="6012160" y="692696"/>
            <a:ext cx="57606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t="61949" r="61446" b="19151"/>
          <a:stretch>
            <a:fillRect/>
          </a:stretch>
        </p:blipFill>
        <p:spPr bwMode="auto">
          <a:xfrm>
            <a:off x="2771800" y="2636912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139952" y="4149080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4653136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3" cstate="print"/>
          <a:srcRect l="25967" t="6391" r="66130" b="88816"/>
          <a:stretch>
            <a:fillRect/>
          </a:stretch>
        </p:blipFill>
        <p:spPr bwMode="auto">
          <a:xfrm rot="8437929">
            <a:off x="5781126" y="5276204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3" cstate="print"/>
          <a:srcRect l="25967" t="6391" r="66130" b="88816"/>
          <a:stretch>
            <a:fillRect/>
          </a:stretch>
        </p:blipFill>
        <p:spPr bwMode="auto">
          <a:xfrm rot="10800000">
            <a:off x="2483768" y="5157192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3" cstate="print"/>
          <a:srcRect l="25967" t="6391" r="66130" b="88816"/>
          <a:stretch>
            <a:fillRect/>
          </a:stretch>
        </p:blipFill>
        <p:spPr bwMode="auto">
          <a:xfrm>
            <a:off x="3131840" y="1052736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67" t="6391" r="66130" b="88816"/>
          <a:stretch>
            <a:fillRect/>
          </a:stretch>
        </p:blipFill>
        <p:spPr bwMode="auto">
          <a:xfrm rot="12185726">
            <a:off x="5702536" y="2721345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67" t="6391" r="66130" b="88816"/>
          <a:stretch>
            <a:fillRect/>
          </a:stretch>
        </p:blipFill>
        <p:spPr bwMode="auto">
          <a:xfrm rot="10800000">
            <a:off x="2411760" y="2852936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259632" y="2636912"/>
            <a:ext cx="432048" cy="440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122912" cy="100811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Book Antiqua" pitchFamily="18" charset="0"/>
              </a:rPr>
              <a:t>БУМАГА</a:t>
            </a:r>
            <a:endParaRPr lang="ru-RU" b="1" dirty="0">
              <a:latin typeface="Book Antiqu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918" t="24841" r="5259"/>
          <a:stretch>
            <a:fillRect/>
          </a:stretch>
        </p:blipFill>
        <p:spPr bwMode="auto">
          <a:xfrm>
            <a:off x="323528" y="4581128"/>
            <a:ext cx="84969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124744"/>
            <a:ext cx="4896544" cy="2448272"/>
          </a:xfrm>
        </p:spPr>
        <p:txBody>
          <a:bodyPr>
            <a:normAutofit/>
          </a:bodyPr>
          <a:lstStyle/>
          <a:p>
            <a:pPr marL="0" indent="355600" algn="just">
              <a:lnSpc>
                <a:spcPct val="150000"/>
              </a:lnSpc>
              <a:buNone/>
            </a:pPr>
            <a:r>
              <a:rPr lang="ru-RU" sz="2500" dirty="0" smtClean="0">
                <a:latin typeface="Book Antiqua" pitchFamily="18" charset="0"/>
              </a:rPr>
              <a:t>Бумагу можно переработать до 4 - 5 раз – после этого истощается целлюлозное волокно. </a:t>
            </a:r>
            <a:endParaRPr lang="ru-RU" sz="2500" dirty="0">
              <a:latin typeface="Book Antiqua" pitchFamily="18" charset="0"/>
            </a:endParaRPr>
          </a:p>
        </p:txBody>
      </p:sp>
      <p:pic>
        <p:nvPicPr>
          <p:cNvPr id="14340" name="Picture 4" descr="http://melnicabiz.ru/images1/ceh-pererabotka-makylatyry1.JPG"/>
          <p:cNvPicPr>
            <a:picLocks noChangeAspect="1" noChangeArrowheads="1"/>
          </p:cNvPicPr>
          <p:nvPr/>
        </p:nvPicPr>
        <p:blipFill>
          <a:blip r:embed="rId3" cstate="print"/>
          <a:srcRect b="38131"/>
          <a:stretch>
            <a:fillRect/>
          </a:stretch>
        </p:blipFill>
        <p:spPr bwMode="auto">
          <a:xfrm>
            <a:off x="179512" y="0"/>
            <a:ext cx="3707904" cy="40089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3933056"/>
            <a:ext cx="85689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>
              <a:spcBef>
                <a:spcPct val="20000"/>
              </a:spcBef>
            </a:pPr>
            <a:r>
              <a:rPr lang="ru-RU" sz="2500" b="1" dirty="0" smtClean="0">
                <a:solidFill>
                  <a:prstClr val="black"/>
                </a:solidFill>
                <a:latin typeface="Book Antiqua" pitchFamily="18" charset="0"/>
              </a:rPr>
              <a:t>Важно помнить, что на переработку </a:t>
            </a:r>
            <a:r>
              <a:rPr lang="ru-RU" sz="2500" b="1" dirty="0" smtClean="0">
                <a:solidFill>
                  <a:srgbClr val="FF0000"/>
                </a:solidFill>
                <a:latin typeface="Book Antiqua" pitchFamily="18" charset="0"/>
              </a:rPr>
              <a:t>нельзя</a:t>
            </a:r>
            <a:r>
              <a:rPr lang="ru-RU" sz="2500" b="1" dirty="0" smtClean="0">
                <a:solidFill>
                  <a:prstClr val="black"/>
                </a:solidFill>
                <a:latin typeface="Book Antiqua" pitchFamily="18" charset="0"/>
              </a:rPr>
              <a:t> передать следующие отходы: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9639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332656"/>
            <a:ext cx="7560840" cy="459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СТАДИИ  ПЕРЕРАБОТКИ  МАКУЛАТУРЫ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9091"/>
          <a:stretch>
            <a:fillRect/>
          </a:stretch>
        </p:blipFill>
        <p:spPr bwMode="auto">
          <a:xfrm>
            <a:off x="0" y="1412776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88640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ЧТО МОЖНО СДЕЛАТЬ ИЗ МАКУЛАТУРЫ?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150" t="902" r="5405" b="55814"/>
          <a:stretch>
            <a:fillRect/>
          </a:stretch>
        </p:blipFill>
        <p:spPr bwMode="auto">
          <a:xfrm>
            <a:off x="6047656" y="2492896"/>
            <a:ext cx="30963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273" t="70977" r="9091"/>
          <a:stretch>
            <a:fillRect/>
          </a:stretch>
        </p:blipFill>
        <p:spPr bwMode="auto">
          <a:xfrm>
            <a:off x="3059832" y="2636912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Book Antiqua" pitchFamily="18" charset="0"/>
              </a:rPr>
              <a:t>ОПАСНЫЕ ОТХОДЫ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1656184"/>
          </a:xfrm>
        </p:spPr>
        <p:txBody>
          <a:bodyPr>
            <a:normAutofit/>
          </a:bodyPr>
          <a:lstStyle/>
          <a:p>
            <a:pPr marL="0" indent="273050" algn="just">
              <a:buNone/>
            </a:pPr>
            <a:r>
              <a:rPr lang="ru-RU" sz="2300" dirty="0" smtClean="0">
                <a:latin typeface="Book Antiqua" pitchFamily="18" charset="0"/>
              </a:rPr>
              <a:t>Опасными называют отходы, представляющие угрозу для окружающей среды и здоровья человека, так как содержат вредные вещества. На товарах, в состав которых входят вредные вещества, наносятся предупредительные значки.</a:t>
            </a:r>
          </a:p>
          <a:p>
            <a:endParaRPr lang="ru-RU" sz="2300" dirty="0">
              <a:latin typeface="Book Antiqua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44186" r="10243" b="29023"/>
          <a:stretch>
            <a:fillRect/>
          </a:stretch>
        </p:blipFill>
        <p:spPr bwMode="auto">
          <a:xfrm>
            <a:off x="0" y="2636912"/>
            <a:ext cx="28438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4869160"/>
            <a:ext cx="58326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Book Antiqua" pitchFamily="18" charset="0"/>
              </a:rPr>
              <a:t>       Наиболее распространенной технологией утилизации опасных отходов является обезвреживание и размещение на специальных полигонах.</a:t>
            </a:r>
            <a:endParaRPr lang="ru-RU" sz="2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8712968" cy="118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БЫТОВЫЕ ПРЕДМЕТЫ, </a:t>
            </a:r>
          </a:p>
          <a:p>
            <a:pPr algn="ctr">
              <a:lnSpc>
                <a:spcPct val="150000"/>
              </a:lnSpc>
            </a:pP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КОТОРЫХ СОДЕРЖАТСЯ  ОПАСНЫЕ ВЕЩЕСТВА.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23528" y="1844824"/>
            <a:ext cx="8496944" cy="4032448"/>
            <a:chOff x="323528" y="908720"/>
            <a:chExt cx="8496944" cy="4032448"/>
          </a:xfrm>
        </p:grpSpPr>
        <p:pic>
          <p:nvPicPr>
            <p:cNvPr id="5" name="Рисунок 4"/>
            <p:cNvPicPr/>
            <p:nvPr/>
          </p:nvPicPr>
          <p:blipFill>
            <a:blip r:embed="rId2" cstate="print"/>
            <a:srcRect t="50212" b="19727"/>
            <a:stretch>
              <a:fillRect/>
            </a:stretch>
          </p:blipFill>
          <p:spPr bwMode="auto">
            <a:xfrm>
              <a:off x="4860032" y="980728"/>
              <a:ext cx="396044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7"/>
            <p:cNvPicPr/>
            <p:nvPr/>
          </p:nvPicPr>
          <p:blipFill>
            <a:blip r:embed="rId2" cstate="print"/>
            <a:srcRect b="52019"/>
            <a:stretch>
              <a:fillRect/>
            </a:stretch>
          </p:blipFill>
          <p:spPr bwMode="auto">
            <a:xfrm>
              <a:off x="323528" y="908720"/>
              <a:ext cx="4176464" cy="38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8"/>
            <p:cNvPicPr/>
            <p:nvPr/>
          </p:nvPicPr>
          <p:blipFill>
            <a:blip r:embed="rId2" cstate="print"/>
            <a:srcRect t="82151"/>
            <a:stretch>
              <a:fillRect/>
            </a:stretch>
          </p:blipFill>
          <p:spPr bwMode="auto">
            <a:xfrm>
              <a:off x="4788024" y="3573016"/>
              <a:ext cx="396044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 descr="D:\КОНКУРСЫ (положения и итоги)\ОФОРМЛЕНИЕ КОНКУРСОВ\Экологический марафон\Урок\влияние на 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956377" cy="59436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"/>
            <a:ext cx="871296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Book Antiqua" pitchFamily="18" charset="0"/>
              </a:rPr>
              <a:t>Схема попадания в организм человека </a:t>
            </a:r>
          </a:p>
          <a:p>
            <a:pPr algn="ctr"/>
            <a:r>
              <a:rPr lang="ru-RU" sz="2400" b="1" dirty="0" smtClean="0">
                <a:latin typeface="Book Antiqua" pitchFamily="18" charset="0"/>
              </a:rPr>
              <a:t>вредных веществ </a:t>
            </a:r>
            <a:endParaRPr lang="ru-RU" sz="2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043612" y="548680"/>
          <a:ext cx="7200792" cy="270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66"/>
                <a:gridCol w="600066"/>
                <a:gridCol w="600066"/>
                <a:gridCol w="600066"/>
                <a:gridCol w="600066"/>
                <a:gridCol w="600066"/>
                <a:gridCol w="600066"/>
                <a:gridCol w="600066"/>
                <a:gridCol w="600066"/>
                <a:gridCol w="600066"/>
                <a:gridCol w="600066"/>
                <a:gridCol w="600066"/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ysClr val="windowText" lastClr="000000"/>
                          </a:solidFill>
                          <a:latin typeface="Bookman Old Style" pitchFamily="18" charset="0"/>
                        </a:rPr>
                        <a:t>1.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Bookman Old Style" pitchFamily="18" charset="0"/>
                          <a:ea typeface="Times New Roman"/>
                        </a:rPr>
                        <a:t>2.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Bookman Old Style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99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ysClr val="windowText" lastClr="000000"/>
                          </a:solidFill>
                          <a:latin typeface="Bookman Old Style" pitchFamily="18" charset="0"/>
                        </a:rPr>
                        <a:t>3.</a:t>
                      </a:r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Bookman Old Style" pitchFamily="18" charset="0"/>
                          <a:ea typeface="Times New Roman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99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Bookman Old Style" pitchFamily="18" charset="0"/>
                          <a:ea typeface="Times New Roman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Bookman Old Style" pitchFamily="18" charset="0"/>
                          <a:ea typeface="Times New Roman"/>
                        </a:rPr>
                        <a:t>6.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ysClr val="windowText" lastClr="000000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1691680" y="2852936"/>
            <a:ext cx="4608512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Ж И В О Т Н     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КРОССВОРД «ПРОВЕРЬ СЕБЯ»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3296"/>
            <a:ext cx="8892480" cy="576064"/>
          </a:xfrm>
        </p:spPr>
        <p:txBody>
          <a:bodyPr>
            <a:noAutofit/>
          </a:bodyPr>
          <a:lstStyle/>
          <a:p>
            <a:pPr marL="177800" indent="0" algn="just">
              <a:buNone/>
            </a:pPr>
            <a:r>
              <a:rPr lang="ru-RU" sz="1600" dirty="0" smtClean="0">
                <a:latin typeface="Book Antiqua" pitchFamily="18" charset="0"/>
              </a:rPr>
              <a:t>6. Они заглатывают пластиковые, находящиеся в их естественной среде, думая, что это еда.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433741" y="980728"/>
            <a:ext cx="3170626" cy="56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К  Л И М А  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794846" y="1945635"/>
            <a:ext cx="2729482" cy="331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П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noFill/>
                <a:latin typeface="Arial Black"/>
              </a:rPr>
              <a:t>О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Ч В 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4120245" y="1412776"/>
            <a:ext cx="2828019" cy="4752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Т И    И Й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727386" y="620688"/>
            <a:ext cx="3373006" cy="4032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В    З Д У Х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4211960" y="2420888"/>
            <a:ext cx="3341171" cy="3744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Р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 О    Н И К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5334527" y="620688"/>
            <a:ext cx="337301" cy="3456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О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5364088" y="1052736"/>
            <a:ext cx="337301" cy="3456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Т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5292080" y="1484784"/>
            <a:ext cx="404761" cy="3456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Х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5334527" y="1945635"/>
            <a:ext cx="389601" cy="331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О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5364088" y="2420888"/>
            <a:ext cx="404761" cy="3888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Д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35699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ru-RU" sz="1600" dirty="0" smtClean="0">
                <a:solidFill>
                  <a:prstClr val="black"/>
                </a:solidFill>
                <a:latin typeface="Book Antiqua" pitchFamily="18" charset="0"/>
              </a:rPr>
              <a:t> У людей, проживающих рядом с мусорным свалками, чаще обнаруживают заболевания нервной системы и верхних дыхательных путей. Через какую природную среду в организм человека поступают  вредные вещества?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14908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latin typeface="Book Antiqua" pitchFamily="18" charset="0"/>
              </a:rPr>
              <a:t>2. К изменению чего на Земле приводят разнообразные загрязнения окружающей среды?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653136"/>
            <a:ext cx="84969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spcBef>
                <a:spcPct val="20000"/>
              </a:spcBef>
            </a:pPr>
            <a:r>
              <a:rPr lang="ru-RU" sz="1700" dirty="0" smtClean="0">
                <a:solidFill>
                  <a:prstClr val="black"/>
                </a:solidFill>
                <a:latin typeface="Book Antiqua" pitchFamily="18" charset="0"/>
              </a:rPr>
              <a:t>3.  В каком океане находится самый большой </a:t>
            </a:r>
            <a:r>
              <a:rPr lang="ru-RU" sz="1700" dirty="0" smtClean="0">
                <a:solidFill>
                  <a:prstClr val="black"/>
                </a:solidFill>
                <a:latin typeface="Book Antiqua" pitchFamily="18" charset="0"/>
              </a:rPr>
              <a:t>«мусорный» </a:t>
            </a:r>
            <a:r>
              <a:rPr lang="ru-RU" sz="1700" dirty="0" smtClean="0">
                <a:solidFill>
                  <a:prstClr val="black"/>
                </a:solidFill>
                <a:latin typeface="Book Antiqua" pitchFamily="18" charset="0"/>
              </a:rPr>
              <a:t>остров?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41168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algn="just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latin typeface="Book Antiqua" pitchFamily="18" charset="0"/>
              </a:rPr>
              <a:t>4. Мусор, который не утилизировали, под воздействием внешних факторов  начинает растворяться, образуя вредный яд, который попадает в землю.  Что отравляет мусорный яд</a:t>
            </a:r>
            <a:r>
              <a:rPr lang="ru-RU" sz="1600" b="1" dirty="0" smtClean="0">
                <a:solidFill>
                  <a:prstClr val="black"/>
                </a:solidFill>
                <a:latin typeface="Book Antiqua" pitchFamily="18" charset="0"/>
              </a:rPr>
              <a:t>?</a:t>
            </a:r>
            <a:endParaRPr lang="ru-RU" sz="1600" dirty="0" smtClean="0">
              <a:solidFill>
                <a:prstClr val="black"/>
              </a:solidFill>
              <a:latin typeface="Book Antiqu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733256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  <a:latin typeface="Book Antiqua" pitchFamily="18" charset="0"/>
              </a:rPr>
              <a:t>5.  Именно из него мы любим пить воду, не задумываясь, что она может быть отравлена. </a:t>
            </a: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5292080" y="2852936"/>
            <a:ext cx="432048" cy="331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Ы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pic>
        <p:nvPicPr>
          <p:cNvPr id="2050" name="Picture 2" descr="https://pp.vk.me/c637430/v637430179/f38c/JpvcBDOIZ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3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build="p"/>
      <p:bldP spid="3" grpId="1" build="p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16" grpId="0"/>
      <p:bldP spid="1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Book Antiqua" pitchFamily="18" charset="0"/>
              </a:rPr>
              <a:t>Использованная литература:</a:t>
            </a:r>
            <a:endParaRPr lang="ru-RU" sz="1500" dirty="0">
              <a:latin typeface="Book Antiqua" pitchFamily="18" charset="0"/>
            </a:endParaRPr>
          </a:p>
        </p:txBody>
      </p:sp>
      <p:pic>
        <p:nvPicPr>
          <p:cNvPr id="4" name="Picture 3" descr="ЭБЦ логотип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7372" y="4869160"/>
            <a:ext cx="1609084" cy="151216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95536" y="4365104"/>
            <a:ext cx="8496944" cy="1371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МБУ ДО 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«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Эколого-биологический  центр имени С.Ю. Соколова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»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г. Сочи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Адрес: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г. Сочи ул. Альпийская, д. 5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Контактный телефон: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8(862)262-22-17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E-mail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: 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ebc@edu.sochi.ru, ebc_sochi@mail.ru 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http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cs typeface="Arial" pitchFamily="34" charset="0"/>
              </a:rPr>
              <a:t>: </a:t>
            </a:r>
            <a:r>
              <a:rPr lang="en-US" sz="1500" dirty="0" err="1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ebc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.</a:t>
            </a:r>
            <a:r>
              <a:rPr lang="en-US" sz="1500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sochi-schools.ru</a:t>
            </a:r>
            <a:r>
              <a:rPr lang="ru-RU" sz="1500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; </a:t>
            </a:r>
            <a:r>
              <a:rPr lang="en-US" sz="1500" dirty="0" smtClean="0">
                <a:solidFill>
                  <a:srgbClr val="000000"/>
                </a:solidFill>
                <a:latin typeface="Bookman Old Style" pitchFamily="18" charset="0"/>
                <a:cs typeface="Arial" pitchFamily="34" charset="0"/>
              </a:rPr>
              <a:t>http://vk.com/ecologysochi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39552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Спасибо за внимание!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0872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prstClr val="black"/>
                </a:solidFill>
                <a:latin typeface="Book Antiqua" pitchFamily="18" charset="0"/>
                <a:ea typeface="+mj-ea"/>
                <a:cs typeface="+mj-cs"/>
              </a:rPr>
              <a:t>Методическое пособие по организации учебных мероприятий на тему «Отходы», «45 МИНУТ НА СПАСЕНИЕ ПЛАНЕТЫ», 2013 г.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500" b="1" dirty="0" smtClean="0">
                <a:latin typeface="Book Antiqua" pitchFamily="18" charset="0"/>
              </a:rPr>
              <a:t>ДОБЫЧА РЕСУРСОВ</a:t>
            </a:r>
            <a:r>
              <a:rPr lang="ru-RU" sz="2500" dirty="0" smtClean="0">
                <a:latin typeface="Book Antiqua" pitchFamily="18" charset="0"/>
              </a:rPr>
              <a:t>, необходимых для производства товаров, приводит к образованию большого объема промышленных отходов.</a:t>
            </a:r>
          </a:p>
          <a:p>
            <a:pPr algn="just"/>
            <a:endParaRPr lang="ru-RU" sz="2500" dirty="0">
              <a:latin typeface="Book Antiqua" pitchFamily="18" charset="0"/>
            </a:endParaRPr>
          </a:p>
        </p:txBody>
      </p:sp>
      <p:pic>
        <p:nvPicPr>
          <p:cNvPr id="5" name="Picture 3" descr="D:\КОНКУРСЫ (положения и итоги)\ОФОРМЛЕНИЕ КОНКУРСОВ\Экологический марафон\Урок\добыча ресурс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1556792"/>
            <a:ext cx="672074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Book Antiqua" pitchFamily="18" charset="0"/>
              </a:rPr>
              <a:t>ПРОИЗВОДСТВО</a:t>
            </a:r>
            <a:endParaRPr lang="ru-RU" sz="25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4525963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500" dirty="0" smtClean="0">
                <a:latin typeface="Book Antiqua" pitchFamily="18" charset="0"/>
              </a:rPr>
              <a:t>Для изготовления любого изделия нужны энергия, вода, топливо и другие. Получение каждого производственного компонента – это затраты природных ресурсов, формирование отходов, сбросы в воду и выбросы в атмосферу.</a:t>
            </a:r>
          </a:p>
          <a:p>
            <a:endParaRPr lang="ru-RU" sz="2500" dirty="0">
              <a:latin typeface="Book Antiqua" pitchFamily="18" charset="0"/>
            </a:endParaRPr>
          </a:p>
        </p:txBody>
      </p:sp>
      <p:pic>
        <p:nvPicPr>
          <p:cNvPr id="19457" name="Picture 1" descr="D:\КОНКУРСЫ (положения и итоги)\ОФОРМЛЕНИЕ КОНКУРСОВ\Экологический марафон\Урок\производ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Book Antiqua" pitchFamily="18" charset="0"/>
              </a:rPr>
              <a:t>ТРАНСПОРТИРОВКА</a:t>
            </a:r>
            <a:endParaRPr lang="ru-RU" sz="25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4525963"/>
          </a:xfrm>
        </p:spPr>
        <p:txBody>
          <a:bodyPr>
            <a:normAutofit/>
          </a:bodyPr>
          <a:lstStyle/>
          <a:p>
            <a:pPr marL="0" indent="268288" algn="just">
              <a:buNone/>
            </a:pPr>
            <a:r>
              <a:rPr lang="ru-RU" sz="2500" dirty="0" smtClean="0">
                <a:latin typeface="Book Antiqua" pitchFamily="18" charset="0"/>
              </a:rPr>
              <a:t>После производства, товар перемещается к покупателю, иногда на очень большие расстояния. В ходе транспортировки в результате сжигания топлива в атмосферу выбрасывается углекислый газ – один из парниковых газов, а на производство самого топлива тратятся </a:t>
            </a:r>
            <a:r>
              <a:rPr lang="ru-RU" sz="2500" dirty="0" err="1" smtClean="0">
                <a:latin typeface="Book Antiqua" pitchFamily="18" charset="0"/>
              </a:rPr>
              <a:t>невозобновляемые</a:t>
            </a:r>
            <a:r>
              <a:rPr lang="ru-RU" sz="2500" dirty="0" smtClean="0">
                <a:latin typeface="Book Antiqua" pitchFamily="18" charset="0"/>
              </a:rPr>
              <a:t> природные ресурсы.</a:t>
            </a:r>
            <a:endParaRPr lang="ru-RU" sz="2500" dirty="0">
              <a:latin typeface="Book Antiqua" pitchFamily="18" charset="0"/>
            </a:endParaRPr>
          </a:p>
        </p:txBody>
      </p:sp>
      <p:pic>
        <p:nvPicPr>
          <p:cNvPr id="18433" name="Picture 1" descr="D:\КОНКУРСЫ (положения и итоги)\ОФОРМЛЕНИЕ КОНКУРСОВ\Экологический марафон\Урок\траспорт.jpg"/>
          <p:cNvPicPr>
            <a:picLocks noChangeAspect="1" noChangeArrowheads="1"/>
          </p:cNvPicPr>
          <p:nvPr/>
        </p:nvPicPr>
        <p:blipFill>
          <a:blip r:embed="rId2" cstate="print"/>
          <a:srcRect l="2160" t="22832" r="2160" b="2751"/>
          <a:stretch>
            <a:fillRect/>
          </a:stretch>
        </p:blipFill>
        <p:spPr bwMode="auto">
          <a:xfrm>
            <a:off x="1619672" y="3068960"/>
            <a:ext cx="6248612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/>
          <a:lstStyle/>
          <a:p>
            <a:r>
              <a:rPr lang="ru-RU" sz="2500" b="1" dirty="0" smtClean="0">
                <a:latin typeface="Book Antiqua" pitchFamily="18" charset="0"/>
              </a:rPr>
              <a:t>УТИЛИЗАЦИЯ </a:t>
            </a:r>
            <a:endParaRPr lang="ru-RU" sz="25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4525963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500" dirty="0" smtClean="0">
                <a:latin typeface="Book Antiqua" pitchFamily="18" charset="0"/>
              </a:rPr>
              <a:t>После приобретения и использования товар выбрасывают. При этом человек редко задумывается над тем, что различные изделия в большинстве своем сделаны из неорганических материалов, которые не разлагаются в природе естественным образом, а накапливаются в ней. </a:t>
            </a:r>
            <a:endParaRPr lang="ru-RU" sz="2500" dirty="0">
              <a:latin typeface="Book Antiqua" pitchFamily="18" charset="0"/>
            </a:endParaRPr>
          </a:p>
        </p:txBody>
      </p:sp>
      <p:pic>
        <p:nvPicPr>
          <p:cNvPr id="17410" name="Picture 2" descr="http://media.1777.ru/images/images_processing/904/904094730763640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2996952"/>
            <a:ext cx="5065389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>
            <a:noAutofit/>
          </a:bodyPr>
          <a:lstStyle/>
          <a:p>
            <a:pPr indent="268288" algn="just"/>
            <a:r>
              <a:rPr lang="ru-RU" sz="2500" dirty="0" smtClean="0">
                <a:latin typeface="Book Antiqua" pitchFamily="18" charset="0"/>
              </a:rPr>
              <a:t>Проблема отходов возникает на всех этапах жизненного цикла любого изделия.</a:t>
            </a:r>
            <a:endParaRPr lang="ru-RU" sz="2500" dirty="0">
              <a:latin typeface="Book Antiqua" pitchFamily="18" charset="0"/>
            </a:endParaRPr>
          </a:p>
        </p:txBody>
      </p:sp>
      <p:pic>
        <p:nvPicPr>
          <p:cNvPr id="1026" name="Picture 2" descr="D:\КОНКУРСЫ (положения и итоги)\ОФОРМЛЕНИЕ КОНКУРСОВ\Экологический марафон\Урок\dda6553e30a99d87b0dcdaeeacb807a2.jpg"/>
          <p:cNvPicPr>
            <a:picLocks noChangeAspect="1" noChangeArrowheads="1"/>
          </p:cNvPicPr>
          <p:nvPr/>
        </p:nvPicPr>
        <p:blipFill>
          <a:blip r:embed="rId2" cstate="print"/>
          <a:srcRect l="1659" t="5411"/>
          <a:stretch>
            <a:fillRect/>
          </a:stretch>
        </p:blipFill>
        <p:spPr bwMode="auto">
          <a:xfrm>
            <a:off x="323528" y="1196752"/>
            <a:ext cx="8534685" cy="5467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04056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latin typeface="Book Antiqua" pitchFamily="18" charset="0"/>
              </a:rPr>
              <a:t>Общемировыми проблемами, связанными с отходами являются:</a:t>
            </a:r>
            <a:endParaRPr lang="ru-RU" sz="2100" b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b="1" dirty="0" smtClean="0">
                <a:latin typeface="Book Antiqua" pitchFamily="18" charset="0"/>
              </a:rPr>
              <a:t>МУСОРНЫЕ ОСТРОВА </a:t>
            </a:r>
          </a:p>
          <a:p>
            <a:pPr marL="0" indent="361950" algn="just">
              <a:buNone/>
            </a:pPr>
            <a:r>
              <a:rPr lang="ru-RU" sz="2500" dirty="0" smtClean="0">
                <a:latin typeface="Book Antiqua" pitchFamily="18" charset="0"/>
              </a:rPr>
              <a:t>В настоящее время в Мировом океане насчитывается 5 мусорных островов, крупнейший из которых расположен в Тихом океане и соизмерим по площади с Канадой. </a:t>
            </a:r>
            <a:endParaRPr lang="ru-RU" sz="2500" dirty="0">
              <a:latin typeface="Book Antiqua" pitchFamily="18" charset="0"/>
            </a:endParaRPr>
          </a:p>
        </p:txBody>
      </p:sp>
      <p:pic>
        <p:nvPicPr>
          <p:cNvPr id="16386" name="Picture 2" descr="D:\КОНКУРСЫ (положения и итоги)\ОФОРМЛЕНИЕ КОНКУРСОВ\Экологический марафон\Урок\img_user_file_559ba466eb990_17.jpg"/>
          <p:cNvPicPr>
            <a:picLocks noChangeAspect="1" noChangeArrowheads="1"/>
          </p:cNvPicPr>
          <p:nvPr/>
        </p:nvPicPr>
        <p:blipFill>
          <a:blip r:embed="rId2" cstate="print"/>
          <a:srcRect t="7843" b="30719"/>
          <a:stretch>
            <a:fillRect/>
          </a:stretch>
        </p:blipFill>
        <p:spPr bwMode="auto">
          <a:xfrm>
            <a:off x="467544" y="2780928"/>
            <a:ext cx="843872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260648"/>
            <a:ext cx="5832648" cy="2376264"/>
          </a:xfrm>
        </p:spPr>
        <p:txBody>
          <a:bodyPr>
            <a:noAutofit/>
          </a:bodyPr>
          <a:lstStyle/>
          <a:p>
            <a:pPr marL="0" indent="361950" algn="just">
              <a:lnSpc>
                <a:spcPct val="170000"/>
              </a:lnSpc>
              <a:buNone/>
            </a:pPr>
            <a:r>
              <a:rPr lang="ru-RU" sz="2500" dirty="0" smtClean="0">
                <a:latin typeface="Book Antiqua" pitchFamily="18" charset="0"/>
              </a:rPr>
              <a:t>В основном, это пластиковый мусор, который состоит на </a:t>
            </a:r>
            <a:r>
              <a:rPr lang="ru-RU" sz="2500" b="1" dirty="0" smtClean="0">
                <a:latin typeface="Book Antiqua" pitchFamily="18" charset="0"/>
              </a:rPr>
              <a:t>80%</a:t>
            </a:r>
            <a:r>
              <a:rPr lang="ru-RU" sz="2500" dirty="0" smtClean="0">
                <a:latin typeface="Book Antiqua" pitchFamily="18" charset="0"/>
              </a:rPr>
              <a:t> из </a:t>
            </a:r>
            <a:r>
              <a:rPr lang="ru-RU" sz="2500" u="sng" dirty="0" smtClean="0">
                <a:latin typeface="Book Antiqua" pitchFamily="18" charset="0"/>
              </a:rPr>
              <a:t>отходов с суши</a:t>
            </a:r>
            <a:r>
              <a:rPr lang="ru-RU" sz="2500" dirty="0" smtClean="0">
                <a:latin typeface="Book Antiqua" pitchFamily="18" charset="0"/>
              </a:rPr>
              <a:t>. Попав в океан, мусор начинает разрушать окружающий мир. </a:t>
            </a:r>
          </a:p>
        </p:txBody>
      </p:sp>
      <p:pic>
        <p:nvPicPr>
          <p:cNvPr id="16385" name="Picture 1" descr="D:\КОНКУРСЫ (положения и итоги)\ОФОРМЛЕНИЕ КОНКУРСОВ\Экологический марафон\Урок\CoieV9QXEAAE_JA.jpg"/>
          <p:cNvPicPr>
            <a:picLocks noChangeAspect="1" noChangeArrowheads="1"/>
          </p:cNvPicPr>
          <p:nvPr/>
        </p:nvPicPr>
        <p:blipFill>
          <a:blip r:embed="rId2" cstate="print"/>
          <a:srcRect l="7159"/>
          <a:stretch>
            <a:fillRect/>
          </a:stretch>
        </p:blipFill>
        <p:spPr bwMode="auto">
          <a:xfrm>
            <a:off x="179512" y="4509120"/>
            <a:ext cx="280165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131840" y="3501008"/>
            <a:ext cx="5832648" cy="303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lnSpc>
                <a:spcPct val="150000"/>
              </a:lnSpc>
              <a:spcBef>
                <a:spcPct val="20000"/>
              </a:spcBef>
            </a:pPr>
            <a:r>
              <a:rPr lang="ru-RU" sz="2500" dirty="0" smtClean="0">
                <a:solidFill>
                  <a:prstClr val="black"/>
                </a:solidFill>
                <a:latin typeface="Book Antiqua" pitchFamily="18" charset="0"/>
              </a:rPr>
              <a:t>Пластиковый мусор является причиной гибели огромного количества морских жителей. Животные заглатывают предметы, принимая их за еду.</a:t>
            </a:r>
          </a:p>
        </p:txBody>
      </p:sp>
      <p:pic>
        <p:nvPicPr>
          <p:cNvPr id="36867" name="Picture 3" descr="D:\КОНКУРСЫ (положения и итоги)\ОФОРМЛЕНИЕ КОНКУРСОВ\Экологический марафон\Урок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55270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8" name="Picture 4" descr="D:\КОНКУРСЫ (положения и итоги)\ОФОРМЛЕНИЕ КОНКУРСОВ\Экологический марафон\Урок\Oystercatcher.jpg"/>
          <p:cNvPicPr>
            <a:picLocks noChangeAspect="1" noChangeArrowheads="1"/>
          </p:cNvPicPr>
          <p:nvPr/>
        </p:nvPicPr>
        <p:blipFill>
          <a:blip r:embed="rId4" cstate="print"/>
          <a:srcRect r="3704"/>
          <a:stretch>
            <a:fillRect/>
          </a:stretch>
        </p:blipFill>
        <p:spPr bwMode="auto">
          <a:xfrm>
            <a:off x="179512" y="2420888"/>
            <a:ext cx="2808312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1024</Words>
  <Application>Microsoft Office PowerPoint</Application>
  <PresentationFormat>Экран (4:3)</PresentationFormat>
  <Paragraphs>86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«Влияние отходов на окружающую среду и здоровье человека»</vt:lpstr>
      <vt:lpstr>Человек – единственное живое существо, меняющее окружающую среду, в которой он живет.    Все другие живые организмы приспосабливаются в тех условиях, которые есть.</vt:lpstr>
      <vt:lpstr>Слайд 3</vt:lpstr>
      <vt:lpstr>ПРОИЗВОДСТВО</vt:lpstr>
      <vt:lpstr>ТРАНСПОРТИРОВКА</vt:lpstr>
      <vt:lpstr>УТИЛИЗАЦИЯ </vt:lpstr>
      <vt:lpstr>Проблема отходов возникает на всех этапах жизненного цикла любого изделия.</vt:lpstr>
      <vt:lpstr>Общемировыми проблемами, связанными с отходами являются:</vt:lpstr>
      <vt:lpstr>Слайд 9</vt:lpstr>
      <vt:lpstr>ИЗМЕНЕНИЕ КЛИМАТА</vt:lpstr>
      <vt:lpstr>ЗАГРЯЗНЕНИЕ ОКРУЖАЮЩЕЙ СРЕДЫ</vt:lpstr>
      <vt:lpstr>Слайд 12</vt:lpstr>
      <vt:lpstr>Слайд 13</vt:lpstr>
      <vt:lpstr>КАК ВЫ ДУМАЕТЕ,  ПОЧЕМУ МУСОРА СТАЛО ТАК МНОГО?</vt:lpstr>
      <vt:lpstr>Слайд 15</vt:lpstr>
      <vt:lpstr>Слайд 16</vt:lpstr>
      <vt:lpstr>Слайд 17</vt:lpstr>
      <vt:lpstr>ЧТО ДЕЛАТЬ?</vt:lpstr>
      <vt:lpstr>ПЛАСТИК</vt:lpstr>
      <vt:lpstr>Слайд 20</vt:lpstr>
      <vt:lpstr>БУМАГА</vt:lpstr>
      <vt:lpstr>Слайд 22</vt:lpstr>
      <vt:lpstr>Слайд 23</vt:lpstr>
      <vt:lpstr>ОПАСНЫЕ ОТХОДЫ</vt:lpstr>
      <vt:lpstr>Слайд 25</vt:lpstr>
      <vt:lpstr>Слайд 26</vt:lpstr>
      <vt:lpstr>КРОССВОРД «ПРОВЕРЬ СЕБЯ»</vt:lpstr>
      <vt:lpstr>Использованная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отходов на окружающую среду и здоровье человека</dc:title>
  <dc:creator>Admin</dc:creator>
  <cp:lastModifiedBy>Admin</cp:lastModifiedBy>
  <cp:revision>170</cp:revision>
  <dcterms:created xsi:type="dcterms:W3CDTF">2017-08-21T12:29:16Z</dcterms:created>
  <dcterms:modified xsi:type="dcterms:W3CDTF">2017-08-31T09:47:49Z</dcterms:modified>
</cp:coreProperties>
</file>