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62" r:id="rId3"/>
    <p:sldId id="258" r:id="rId4"/>
    <p:sldId id="259" r:id="rId5"/>
    <p:sldId id="260" r:id="rId6"/>
    <p:sldId id="263" r:id="rId7"/>
    <p:sldId id="266" r:id="rId8"/>
    <p:sldId id="265" r:id="rId9"/>
    <p:sldId id="264" r:id="rId10"/>
    <p:sldId id="261" r:id="rId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702" autoAdjust="0"/>
  </p:normalViewPr>
  <p:slideViewPr>
    <p:cSldViewPr>
      <p:cViewPr varScale="1">
        <p:scale>
          <a:sx n="68" d="100"/>
          <a:sy n="68" d="100"/>
        </p:scale>
        <p:origin x="-1548"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6536EF2-A559-4C8C-B941-903B0CB48803}" type="datetimeFigureOut">
              <a:rPr lang="ru-RU" smtClean="0"/>
              <a:pPr/>
              <a:t>03.04.2019</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C56EDB3-89EB-4908-B71E-66ED4041E4BF}"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domodelie.ru/sad-i-ogorod/sovmestimost-rastenij"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buduvseznat.ru/sideraty-zelenye-udobreniya"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0" i="0" kern="1200" dirty="0" smtClean="0">
                <a:solidFill>
                  <a:schemeClr val="tx1"/>
                </a:solidFill>
                <a:latin typeface="+mn-lt"/>
                <a:ea typeface="+mn-ea"/>
                <a:cs typeface="+mn-cs"/>
              </a:rPr>
              <a:t>Стандартные грядки</a:t>
            </a:r>
          </a:p>
          <a:p>
            <a:r>
              <a:rPr lang="ru-RU" sz="1200" b="0" i="0" kern="1200" dirty="0" smtClean="0">
                <a:solidFill>
                  <a:schemeClr val="tx1"/>
                </a:solidFill>
                <a:latin typeface="+mn-lt"/>
                <a:ea typeface="+mn-ea"/>
                <a:cs typeface="+mn-cs"/>
              </a:rPr>
              <a:t>Высота таких грядок равна высоте всего участка, они не возвышаются и не уходят ниже уровня поверхности почвы на огороде. Междурядья небольшие, до 50 см. Ширину рабочей площадки определяет дачник, исходя из собственных предпочтений. Как правило, она равна 1 м. Такие грядки можно сделать на любых почвах. Растения размещаются в нескольких рядах, возможно расположение в шахматном порядке. Посадки должны хорошо освещаться солнцем и не быть загущенными.</a:t>
            </a:r>
          </a:p>
          <a:p>
            <a:r>
              <a:rPr lang="ru-RU" sz="1200" b="0" i="0" kern="1200" dirty="0" smtClean="0">
                <a:solidFill>
                  <a:schemeClr val="tx1"/>
                </a:solidFill>
                <a:latin typeface="+mn-lt"/>
                <a:ea typeface="+mn-ea"/>
                <a:cs typeface="+mn-cs"/>
              </a:rPr>
              <a:t>Перед тем, как разбить стандартные грядки, почву под них придется перекопать, внести органические и минеральные удобрения, а также проследить за тем, чтобы схема расположения растений </a:t>
            </a:r>
            <a:r>
              <a:rPr lang="ru-RU" sz="1200" b="0" i="0" u="none" strike="noStrike" kern="1200" dirty="0" smtClean="0">
                <a:solidFill>
                  <a:schemeClr val="tx1"/>
                </a:solidFill>
                <a:latin typeface="+mn-lt"/>
                <a:ea typeface="+mn-ea"/>
                <a:cs typeface="+mn-cs"/>
                <a:hlinkClick r:id="rId3" tooltip="Таблица совместимости растений"/>
              </a:rPr>
              <a:t>соответствовала их сочетаемости</a:t>
            </a:r>
            <a:r>
              <a:rPr lang="ru-RU" sz="1200" b="0" i="0" kern="1200" dirty="0" smtClean="0">
                <a:solidFill>
                  <a:schemeClr val="tx1"/>
                </a:solidFill>
                <a:latin typeface="+mn-lt"/>
                <a:ea typeface="+mn-ea"/>
                <a:cs typeface="+mn-cs"/>
              </a:rPr>
              <a:t>.</a:t>
            </a:r>
          </a:p>
          <a:p>
            <a:r>
              <a:rPr lang="ru-RU" sz="1200" b="0" i="0" kern="1200" dirty="0" smtClean="0">
                <a:solidFill>
                  <a:schemeClr val="tx1"/>
                </a:solidFill>
                <a:latin typeface="+mn-lt"/>
                <a:ea typeface="+mn-ea"/>
                <a:cs typeface="+mn-cs"/>
              </a:rPr>
              <a:t>Оформление простых грядок не занимает много времени, однако посадки на них лучше замульчировать компостом или другой органикой. Если этого не сделать, придется взвалить на себя бремя прополки. А эту манипуляцию неудобно проводить ввиду большой ширины гряды.</a:t>
            </a:r>
          </a:p>
        </p:txBody>
      </p:sp>
      <p:sp>
        <p:nvSpPr>
          <p:cNvPr id="4" name="Номер слайда 3"/>
          <p:cNvSpPr>
            <a:spLocks noGrp="1"/>
          </p:cNvSpPr>
          <p:nvPr>
            <p:ph type="sldNum" sz="quarter" idx="10"/>
          </p:nvPr>
        </p:nvSpPr>
        <p:spPr/>
        <p:txBody>
          <a:bodyPr/>
          <a:lstStyle/>
          <a:p>
            <a:fld id="{4C56EDB3-89EB-4908-B71E-66ED4041E4BF}" type="slidenum">
              <a:rPr lang="ru-RU" smtClean="0"/>
              <a:pPr/>
              <a:t>2</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u="none" kern="1200" dirty="0" err="1" smtClean="0">
                <a:solidFill>
                  <a:schemeClr val="tx1"/>
                </a:solidFill>
                <a:latin typeface="+mn-lt"/>
                <a:ea typeface="+mn-ea"/>
                <a:cs typeface="+mn-cs"/>
              </a:rPr>
              <a:t>Посдка</a:t>
            </a:r>
            <a:r>
              <a:rPr lang="ru-RU" sz="1200" u="none" kern="1200" dirty="0" smtClean="0">
                <a:solidFill>
                  <a:schemeClr val="tx1"/>
                </a:solidFill>
                <a:latin typeface="+mn-lt"/>
                <a:ea typeface="+mn-ea"/>
                <a:cs typeface="+mn-cs"/>
              </a:rPr>
              <a:t> в приподнятые гряды. </a:t>
            </a:r>
            <a:r>
              <a:rPr lang="ru-RU" sz="1200" kern="1200" dirty="0" smtClean="0">
                <a:solidFill>
                  <a:schemeClr val="tx1"/>
                </a:solidFill>
                <a:latin typeface="+mn-lt"/>
                <a:ea typeface="+mn-ea"/>
                <a:cs typeface="+mn-cs"/>
              </a:rPr>
              <a:t>Ширина грядки зависит от площади питания культуры, которую мы собираемся выращивать. Особенно это относится к высокорослым (более 40-50 см) огородным культурам, (например, томаты, картофель). Ширина грядки должна быть достаточной для двух рядов (но не более) рядов растений. В этом случае все растения получают одинаковые освещение и объём воздуха.</a:t>
            </a:r>
          </a:p>
          <a:p>
            <a:r>
              <a:rPr lang="ru-RU" sz="1200" kern="1200" dirty="0" smtClean="0">
                <a:solidFill>
                  <a:schemeClr val="tx1"/>
                </a:solidFill>
                <a:latin typeface="+mn-lt"/>
                <a:ea typeface="+mn-ea"/>
                <a:cs typeface="+mn-cs"/>
              </a:rPr>
              <a:t>Длина особой роли не играет и ограничивается только размером участка. Самый распространённый вариант – 2-3 м. Такие грядки аккуратно смотрятся</a:t>
            </a:r>
            <a:r>
              <a:rPr lang="ru-RU" sz="1200" kern="1200" baseline="0" dirty="0" smtClean="0">
                <a:solidFill>
                  <a:schemeClr val="tx1"/>
                </a:solidFill>
                <a:latin typeface="+mn-lt"/>
                <a:ea typeface="+mn-ea"/>
                <a:cs typeface="+mn-cs"/>
              </a:rPr>
              <a:t> на участке, </a:t>
            </a:r>
            <a:r>
              <a:rPr lang="ru-RU" sz="1200" kern="1200" baseline="0" dirty="0" err="1" smtClean="0">
                <a:solidFill>
                  <a:schemeClr val="tx1"/>
                </a:solidFill>
                <a:latin typeface="+mn-lt"/>
                <a:ea typeface="+mn-ea"/>
                <a:cs typeface="+mn-cs"/>
              </a:rPr>
              <a:t>позволяютлегко</a:t>
            </a:r>
            <a:r>
              <a:rPr lang="ru-RU" sz="1200" kern="1200" baseline="0" dirty="0" smtClean="0">
                <a:solidFill>
                  <a:schemeClr val="tx1"/>
                </a:solidFill>
                <a:latin typeface="+mn-lt"/>
                <a:ea typeface="+mn-ea"/>
                <a:cs typeface="+mn-cs"/>
              </a:rPr>
              <a:t>  выращивать виды с разными требованиями к уходу</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При увеличении количества рядов часть растений, находящихся между крайними рядами, затеняются и вытягиваются, образуется застой воздуха (что может привести к заражению болезнями), за ними труднее уход. Вообще более узкую грядку легче обрабатывать.</a:t>
            </a:r>
            <a:r>
              <a:rPr lang="ru-RU" dirty="0" smtClean="0"/>
              <a:t/>
            </a:r>
            <a:br>
              <a:rPr lang="ru-RU" dirty="0" smtClean="0"/>
            </a:br>
            <a:r>
              <a:rPr lang="ru-RU" dirty="0" smtClean="0"/>
              <a:t/>
            </a:r>
            <a:br>
              <a:rPr lang="ru-RU" dirty="0" smtClean="0"/>
            </a:br>
            <a:r>
              <a:rPr lang="ru-RU" sz="1200" u="sng" kern="1200" dirty="0" smtClean="0">
                <a:solidFill>
                  <a:schemeClr val="tx1"/>
                </a:solidFill>
                <a:latin typeface="+mn-lt"/>
                <a:ea typeface="+mn-ea"/>
                <a:cs typeface="+mn-cs"/>
              </a:rPr>
              <a:t>Длинная сторона грядки должна смотреть на юг — так растения будут равномерно освещаться, в противном случае, более высокие растения будут затенять другие.</a:t>
            </a:r>
            <a:endParaRPr lang="ru-RU" sz="1200" kern="1200" dirty="0" smtClean="0">
              <a:solidFill>
                <a:schemeClr val="tx1"/>
              </a:solidFill>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4C56EDB3-89EB-4908-B71E-66ED4041E4BF}" type="slidenum">
              <a:rPr lang="ru-RU" smtClean="0"/>
              <a:pPr/>
              <a:t>3</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0" i="0" kern="1200" dirty="0" smtClean="0">
                <a:solidFill>
                  <a:schemeClr val="tx1"/>
                </a:solidFill>
                <a:latin typeface="+mn-lt"/>
                <a:ea typeface="+mn-ea"/>
                <a:cs typeface="+mn-cs"/>
              </a:rPr>
              <a:t>После посадки всех растений, открытую поверхность почвы замульчируйте тонким слоем мульчи. Помните, мульчу лучше всего раскладывать на хорошо прогретую и влажную почву. Не забывайте по мере оседания гряд, время от времени добавлять на поверхность новые слои мульчирующего материала.</a:t>
            </a:r>
            <a:endParaRPr lang="ru-RU" dirty="0"/>
          </a:p>
        </p:txBody>
      </p:sp>
      <p:sp>
        <p:nvSpPr>
          <p:cNvPr id="4" name="Номер слайда 3"/>
          <p:cNvSpPr>
            <a:spLocks noGrp="1"/>
          </p:cNvSpPr>
          <p:nvPr>
            <p:ph type="sldNum" sz="quarter" idx="10"/>
          </p:nvPr>
        </p:nvSpPr>
        <p:spPr/>
        <p:txBody>
          <a:bodyPr/>
          <a:lstStyle/>
          <a:p>
            <a:fld id="{4C56EDB3-89EB-4908-B71E-66ED4041E4BF}" type="slidenum">
              <a:rPr lang="ru-RU" smtClean="0"/>
              <a:pPr/>
              <a:t>4</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0" i="0" kern="1200" dirty="0" smtClean="0">
                <a:solidFill>
                  <a:schemeClr val="tx1"/>
                </a:solidFill>
                <a:latin typeface="+mn-lt"/>
                <a:ea typeface="+mn-ea"/>
                <a:cs typeface="+mn-cs"/>
              </a:rPr>
              <a:t>Чтобы сохранить полезные вещества на неиспользуемых грядках, не оставляйте их поверхности открытыми, засейте их в межсезонье </a:t>
            </a:r>
            <a:r>
              <a:rPr lang="ru-RU" sz="1200" b="0" i="0" kern="1200" dirty="0" err="1" smtClean="0">
                <a:solidFill>
                  <a:schemeClr val="tx1"/>
                </a:solidFill>
                <a:latin typeface="+mn-lt"/>
                <a:ea typeface="+mn-ea"/>
                <a:cs typeface="+mn-cs"/>
              </a:rPr>
              <a:t>сидератами</a:t>
            </a:r>
            <a:r>
              <a:rPr lang="ru-RU" sz="1200" b="0" i="0" kern="1200" dirty="0" smtClean="0">
                <a:solidFill>
                  <a:schemeClr val="tx1"/>
                </a:solidFill>
                <a:latin typeface="+mn-lt"/>
                <a:ea typeface="+mn-ea"/>
                <a:cs typeface="+mn-cs"/>
              </a:rPr>
              <a:t>. </a:t>
            </a:r>
            <a:r>
              <a:rPr lang="ru-RU" sz="1200" b="0" i="0" u="none" strike="noStrike" kern="1200" dirty="0" err="1" smtClean="0">
                <a:solidFill>
                  <a:schemeClr val="tx1"/>
                </a:solidFill>
                <a:latin typeface="+mn-lt"/>
                <a:ea typeface="+mn-ea"/>
                <a:cs typeface="+mn-cs"/>
                <a:hlinkClick r:id="rId3"/>
              </a:rPr>
              <a:t>Сидераты</a:t>
            </a:r>
            <a:r>
              <a:rPr lang="ru-RU" sz="1200" b="0" i="0" kern="1200" dirty="0" smtClean="0">
                <a:solidFill>
                  <a:schemeClr val="tx1"/>
                </a:solidFill>
                <a:latin typeface="+mn-lt"/>
                <a:ea typeface="+mn-ea"/>
                <a:cs typeface="+mn-cs"/>
              </a:rPr>
              <a:t> помогут Вам взрыхлить почву, а своей зеленой массой обогатят ее ценнейшими элементами (заметьте, без какой-либо ХИМИИ!). Достаточно их просто срезать и оставить тут же на грядках, прикрыв небольшим слоем мульчи. Выращивая овощи на приподнятых грядках старайтесь соблюдать рекомендации о севообороте различных культур.</a:t>
            </a:r>
            <a:endParaRPr lang="ru-RU" dirty="0"/>
          </a:p>
        </p:txBody>
      </p:sp>
      <p:sp>
        <p:nvSpPr>
          <p:cNvPr id="4" name="Номер слайда 3"/>
          <p:cNvSpPr>
            <a:spLocks noGrp="1"/>
          </p:cNvSpPr>
          <p:nvPr>
            <p:ph type="sldNum" sz="quarter" idx="10"/>
          </p:nvPr>
        </p:nvSpPr>
        <p:spPr/>
        <p:txBody>
          <a:bodyPr/>
          <a:lstStyle/>
          <a:p>
            <a:fld id="{4C56EDB3-89EB-4908-B71E-66ED4041E4BF}" type="slidenum">
              <a:rPr lang="ru-RU" smtClean="0"/>
              <a:pPr/>
              <a:t>5</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kern="1200" dirty="0" smtClean="0">
                <a:solidFill>
                  <a:schemeClr val="tx1"/>
                </a:solidFill>
                <a:latin typeface="+mn-lt"/>
                <a:ea typeface="+mn-ea"/>
                <a:cs typeface="+mn-cs"/>
              </a:rPr>
              <a:t>отводя место под те или иные овощи и зелень, следует исходить из рельефа участка</a:t>
            </a:r>
            <a:r>
              <a:rPr lang="ru-RU" sz="1200" kern="1200" dirty="0" smtClean="0">
                <a:solidFill>
                  <a:schemeClr val="tx1"/>
                </a:solidFill>
                <a:latin typeface="+mn-lt"/>
                <a:ea typeface="+mn-ea"/>
                <a:cs typeface="+mn-cs"/>
              </a:rPr>
              <a:t>. Если участок находится на склоне, то под теплолюбивые (перец, баклажан, помидор и др.) отводите южную сторону, под холодостойкие (щавель, редьку и др.) – северную, а пониженные места – под влаголюбивые растения, например под капусту, редис и др.</a:t>
            </a:r>
          </a:p>
          <a:p>
            <a:r>
              <a:rPr lang="ru-RU" sz="1200" kern="1200" dirty="0" smtClean="0">
                <a:solidFill>
                  <a:schemeClr val="tx1"/>
                </a:solidFill>
                <a:latin typeface="+mn-lt"/>
                <a:ea typeface="+mn-ea"/>
                <a:cs typeface="+mn-cs"/>
              </a:rPr>
              <a:t>Плодородные участки, которые защищены от ветра, открыты солнцу, надо отдать под теплолюбивые овощи (фасоль, огурец, помидор, дыню и др.), в низинах на суглинистых почвах неплохо растут средне– и позднеспелая капуста, корнеплоды (морковь, свекла). Раннеспелая капуста, лук на репку удаются на супесчаных или суглинистых дренированных почвах, причем им вполне достаточно средней освещенности солнцем. Под такие культуры, как редис, шпинат, салат, как правило, не отводят специальных грядок, а выращивают их в качестве уплотнителей основных овощных растений. Многолетние овощи (щавель, спаржу, хрен и др.) необходимо разместить отдельно, чтобы они не создавали проблем при ротации культур.</a:t>
            </a:r>
          </a:p>
        </p:txBody>
      </p:sp>
      <p:sp>
        <p:nvSpPr>
          <p:cNvPr id="4" name="Номер слайда 3"/>
          <p:cNvSpPr>
            <a:spLocks noGrp="1"/>
          </p:cNvSpPr>
          <p:nvPr>
            <p:ph type="sldNum" sz="quarter" idx="10"/>
          </p:nvPr>
        </p:nvSpPr>
        <p:spPr/>
        <p:txBody>
          <a:bodyPr/>
          <a:lstStyle/>
          <a:p>
            <a:fld id="{4C56EDB3-89EB-4908-B71E-66ED4041E4BF}" type="slidenum">
              <a:rPr lang="ru-RU" smtClean="0"/>
              <a:pPr/>
              <a:t>6</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0" i="0" kern="1200" dirty="0" smtClean="0">
                <a:solidFill>
                  <a:schemeClr val="tx1"/>
                </a:solidFill>
                <a:latin typeface="+mn-lt"/>
                <a:ea typeface="+mn-ea"/>
                <a:cs typeface="+mn-cs"/>
              </a:rPr>
              <a:t>Внимательно обдумайте план будущего огорода, учтите рельеф местности. Необходимо тщательное зонирование участка в зависимости от крутизны склона в разных его частях. Несмотря на видимые сложности, даже такой огород имеет несомненные достоинства.</a:t>
            </a:r>
            <a:endParaRPr lang="ru-RU" dirty="0"/>
          </a:p>
        </p:txBody>
      </p:sp>
      <p:sp>
        <p:nvSpPr>
          <p:cNvPr id="4" name="Номер слайда 3"/>
          <p:cNvSpPr>
            <a:spLocks noGrp="1"/>
          </p:cNvSpPr>
          <p:nvPr>
            <p:ph type="sldNum" sz="quarter" idx="10"/>
          </p:nvPr>
        </p:nvSpPr>
        <p:spPr/>
        <p:txBody>
          <a:bodyPr/>
          <a:lstStyle/>
          <a:p>
            <a:fld id="{4C56EDB3-89EB-4908-B71E-66ED4041E4BF}" type="slidenum">
              <a:rPr lang="ru-RU" smtClean="0"/>
              <a:pPr/>
              <a:t>7</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Для определения требуемой площади под разные культуры можно воспользоваться этой таблицей</a:t>
            </a:r>
            <a:endParaRPr lang="ru-RU" dirty="0"/>
          </a:p>
        </p:txBody>
      </p:sp>
      <p:sp>
        <p:nvSpPr>
          <p:cNvPr id="4" name="Номер слайда 3"/>
          <p:cNvSpPr>
            <a:spLocks noGrp="1"/>
          </p:cNvSpPr>
          <p:nvPr>
            <p:ph type="sldNum" sz="quarter" idx="10"/>
          </p:nvPr>
        </p:nvSpPr>
        <p:spPr/>
        <p:txBody>
          <a:bodyPr/>
          <a:lstStyle/>
          <a:p>
            <a:fld id="{4C56EDB3-89EB-4908-B71E-66ED4041E4BF}" type="slidenum">
              <a:rPr lang="ru-RU" smtClean="0"/>
              <a:pPr/>
              <a:t>8</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C56EDB3-89EB-4908-B71E-66ED4041E4BF}" type="slidenum">
              <a:rPr lang="ru-RU" smtClean="0"/>
              <a:pPr/>
              <a:t>10</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73237B09-AE7A-447F-A60C-1CDAE51239C3}" type="datetimeFigureOut">
              <a:rPr lang="ru-RU" smtClean="0"/>
              <a:pPr/>
              <a:t>03.04.2019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96227AF-117C-43B7-8F8B-051AAB6561B9}"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3237B09-AE7A-447F-A60C-1CDAE51239C3}" type="datetimeFigureOut">
              <a:rPr lang="ru-RU" smtClean="0"/>
              <a:pPr/>
              <a:t>03.04.2019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96227AF-117C-43B7-8F8B-051AAB6561B9}"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3237B09-AE7A-447F-A60C-1CDAE51239C3}" type="datetimeFigureOut">
              <a:rPr lang="ru-RU" smtClean="0"/>
              <a:pPr/>
              <a:t>03.04.2019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96227AF-117C-43B7-8F8B-051AAB6561B9}"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3237B09-AE7A-447F-A60C-1CDAE51239C3}" type="datetimeFigureOut">
              <a:rPr lang="ru-RU" smtClean="0"/>
              <a:pPr/>
              <a:t>03.04.2019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96227AF-117C-43B7-8F8B-051AAB6561B9}"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73237B09-AE7A-447F-A60C-1CDAE51239C3}" type="datetimeFigureOut">
              <a:rPr lang="ru-RU" smtClean="0"/>
              <a:pPr/>
              <a:t>03.04.2019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96227AF-117C-43B7-8F8B-051AAB6561B9}"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73237B09-AE7A-447F-A60C-1CDAE51239C3}" type="datetimeFigureOut">
              <a:rPr lang="ru-RU" smtClean="0"/>
              <a:pPr/>
              <a:t>03.04.2019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96227AF-117C-43B7-8F8B-051AAB6561B9}"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73237B09-AE7A-447F-A60C-1CDAE51239C3}" type="datetimeFigureOut">
              <a:rPr lang="ru-RU" smtClean="0"/>
              <a:pPr/>
              <a:t>03.04.2019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196227AF-117C-43B7-8F8B-051AAB6561B9}"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73237B09-AE7A-447F-A60C-1CDAE51239C3}" type="datetimeFigureOut">
              <a:rPr lang="ru-RU" smtClean="0"/>
              <a:pPr/>
              <a:t>03.04.2019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196227AF-117C-43B7-8F8B-051AAB6561B9}"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3237B09-AE7A-447F-A60C-1CDAE51239C3}" type="datetimeFigureOut">
              <a:rPr lang="ru-RU" smtClean="0"/>
              <a:pPr/>
              <a:t>03.04.2019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196227AF-117C-43B7-8F8B-051AAB6561B9}"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3237B09-AE7A-447F-A60C-1CDAE51239C3}" type="datetimeFigureOut">
              <a:rPr lang="ru-RU" smtClean="0"/>
              <a:pPr/>
              <a:t>03.04.2019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96227AF-117C-43B7-8F8B-051AAB6561B9}"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3237B09-AE7A-447F-A60C-1CDAE51239C3}" type="datetimeFigureOut">
              <a:rPr lang="ru-RU" smtClean="0"/>
              <a:pPr/>
              <a:t>03.04.2019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96227AF-117C-43B7-8F8B-051AAB6561B9}"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237B09-AE7A-447F-A60C-1CDAE51239C3}" type="datetimeFigureOut">
              <a:rPr lang="ru-RU" smtClean="0"/>
              <a:pPr/>
              <a:t>03.04.2019</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6227AF-117C-43B7-8F8B-051AAB6561B9}"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Разбивка грядок.</a:t>
            </a:r>
            <a:endParaRPr lang="ru-RU" dirty="0"/>
          </a:p>
        </p:txBody>
      </p:sp>
      <p:sp>
        <p:nvSpPr>
          <p:cNvPr id="3" name="Подзаголовок 2"/>
          <p:cNvSpPr>
            <a:spLocks noGrp="1"/>
          </p:cNvSpPr>
          <p:nvPr>
            <p:ph type="subTitle" idx="1"/>
          </p:nvPr>
        </p:nvSpPr>
        <p:spPr/>
        <p:txBody>
          <a:bodyPr/>
          <a:lstStyle/>
          <a:p>
            <a:endParaRPr lang="ru-RU"/>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dirty="0"/>
          </a:p>
        </p:txBody>
      </p:sp>
      <p:pic>
        <p:nvPicPr>
          <p:cNvPr id="23554" name="Picture 2" descr="ÑÐ°Ð½Ð½Ð¸Ðµ Ð¿Ð¾ÑÐµÐ²Ñ Ð¾Ð²Ð¾ÑÐµÐ¹ - Ð»ÑÐº-ÑÐµÐ²Ð¾Ðº"/>
          <p:cNvPicPr>
            <a:picLocks noChangeAspect="1" noChangeArrowheads="1"/>
          </p:cNvPicPr>
          <p:nvPr/>
        </p:nvPicPr>
        <p:blipFill>
          <a:blip r:embed="rId3" cstate="print"/>
          <a:srcRect/>
          <a:stretch>
            <a:fillRect/>
          </a:stretch>
        </p:blipFill>
        <p:spPr bwMode="auto">
          <a:xfrm>
            <a:off x="0" y="2732479"/>
            <a:ext cx="5500694" cy="4125522"/>
          </a:xfrm>
          <a:prstGeom prst="rect">
            <a:avLst/>
          </a:prstGeom>
          <a:noFill/>
        </p:spPr>
      </p:pic>
      <p:sp>
        <p:nvSpPr>
          <p:cNvPr id="6" name="TextBox 5"/>
          <p:cNvSpPr txBox="1"/>
          <p:nvPr/>
        </p:nvSpPr>
        <p:spPr>
          <a:xfrm>
            <a:off x="928662" y="3214686"/>
            <a:ext cx="2612831" cy="584775"/>
          </a:xfrm>
          <a:prstGeom prst="rect">
            <a:avLst/>
          </a:prstGeom>
          <a:noFill/>
        </p:spPr>
        <p:txBody>
          <a:bodyPr wrap="none" rtlCol="0">
            <a:spAutoFit/>
          </a:bodyPr>
          <a:lstStyle/>
          <a:p>
            <a:r>
              <a:rPr lang="ru-RU" sz="3200" b="1" dirty="0" smtClean="0">
                <a:solidFill>
                  <a:srgbClr val="FFFF00"/>
                </a:solidFill>
              </a:rPr>
              <a:t>Посадки лука</a:t>
            </a:r>
            <a:endParaRPr lang="ru-RU" sz="3200" b="1" dirty="0">
              <a:solidFill>
                <a:srgbClr val="FFFF00"/>
              </a:solidFill>
            </a:endParaRPr>
          </a:p>
        </p:txBody>
      </p:sp>
      <p:pic>
        <p:nvPicPr>
          <p:cNvPr id="23556" name="Picture 4" descr="ÑÐ°Ð½Ð½Ð¸Ðµ Ð¿Ð¾ÑÐµÐ²Ñ Ð¾Ð²Ð¾ÑÐµÐ¹ - ÑÐ°Ð»Ð°Ñ"/>
          <p:cNvPicPr>
            <a:picLocks noChangeAspect="1" noChangeArrowheads="1"/>
          </p:cNvPicPr>
          <p:nvPr/>
        </p:nvPicPr>
        <p:blipFill>
          <a:blip r:embed="rId4" cstate="print"/>
          <a:srcRect/>
          <a:stretch>
            <a:fillRect/>
          </a:stretch>
        </p:blipFill>
        <p:spPr bwMode="auto">
          <a:xfrm>
            <a:off x="4191000" y="1000108"/>
            <a:ext cx="4953000" cy="3714751"/>
          </a:xfrm>
          <a:prstGeom prst="rect">
            <a:avLst/>
          </a:prstGeom>
          <a:noFill/>
        </p:spPr>
      </p:pic>
      <p:sp>
        <p:nvSpPr>
          <p:cNvPr id="8" name="TextBox 7"/>
          <p:cNvSpPr txBox="1"/>
          <p:nvPr/>
        </p:nvSpPr>
        <p:spPr>
          <a:xfrm>
            <a:off x="5214942" y="2786058"/>
            <a:ext cx="2954848" cy="584775"/>
          </a:xfrm>
          <a:prstGeom prst="rect">
            <a:avLst/>
          </a:prstGeom>
          <a:noFill/>
        </p:spPr>
        <p:txBody>
          <a:bodyPr wrap="none" rtlCol="0">
            <a:spAutoFit/>
          </a:bodyPr>
          <a:lstStyle/>
          <a:p>
            <a:r>
              <a:rPr lang="ru-RU" sz="3200" b="1" dirty="0" smtClean="0">
                <a:solidFill>
                  <a:srgbClr val="FFFF00"/>
                </a:solidFill>
              </a:rPr>
              <a:t>Посадки салата</a:t>
            </a:r>
            <a:endParaRPr lang="ru-RU" sz="3200" b="1" dirty="0">
              <a:solidFill>
                <a:srgbClr val="FFFF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Посадка в обычные грядки</a:t>
            </a:r>
            <a:endParaRPr lang="ru-RU" dirty="0"/>
          </a:p>
        </p:txBody>
      </p:sp>
      <p:sp>
        <p:nvSpPr>
          <p:cNvPr id="3" name="Содержимое 2"/>
          <p:cNvSpPr>
            <a:spLocks noGrp="1"/>
          </p:cNvSpPr>
          <p:nvPr>
            <p:ph idx="1"/>
          </p:nvPr>
        </p:nvSpPr>
        <p:spPr/>
        <p:txBody>
          <a:bodyPr/>
          <a:lstStyle/>
          <a:p>
            <a:endParaRPr lang="ru-RU"/>
          </a:p>
        </p:txBody>
      </p:sp>
      <p:pic>
        <p:nvPicPr>
          <p:cNvPr id="22531" name="Picture 3"/>
          <p:cNvPicPr>
            <a:picLocks noChangeAspect="1" noChangeArrowheads="1"/>
          </p:cNvPicPr>
          <p:nvPr/>
        </p:nvPicPr>
        <p:blipFill>
          <a:blip r:embed="rId3" cstate="print"/>
          <a:srcRect/>
          <a:stretch>
            <a:fillRect/>
          </a:stretch>
        </p:blipFill>
        <p:spPr bwMode="auto">
          <a:xfrm>
            <a:off x="419309" y="1416084"/>
            <a:ext cx="8724691" cy="5441916"/>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Приподнятые гряды</a:t>
            </a:r>
            <a:endParaRPr lang="ru-RU" dirty="0"/>
          </a:p>
        </p:txBody>
      </p:sp>
      <p:sp>
        <p:nvSpPr>
          <p:cNvPr id="3" name="Содержимое 2"/>
          <p:cNvSpPr>
            <a:spLocks noGrp="1"/>
          </p:cNvSpPr>
          <p:nvPr>
            <p:ph idx="1"/>
          </p:nvPr>
        </p:nvSpPr>
        <p:spPr/>
        <p:txBody>
          <a:bodyPr/>
          <a:lstStyle/>
          <a:p>
            <a:endParaRPr lang="ru-RU"/>
          </a:p>
        </p:txBody>
      </p:sp>
      <p:pic>
        <p:nvPicPr>
          <p:cNvPr id="4097" name="Picture 1"/>
          <p:cNvPicPr>
            <a:picLocks noChangeAspect="1" noChangeArrowheads="1"/>
          </p:cNvPicPr>
          <p:nvPr/>
        </p:nvPicPr>
        <p:blipFill>
          <a:blip r:embed="rId3" cstate="print"/>
          <a:srcRect/>
          <a:stretch>
            <a:fillRect/>
          </a:stretch>
        </p:blipFill>
        <p:spPr bwMode="auto">
          <a:xfrm>
            <a:off x="87893" y="1238228"/>
            <a:ext cx="9056107" cy="5619772"/>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sp>
        <p:nvSpPr>
          <p:cNvPr id="2050" name="AutoShape 2" descr="ÐÑÑÐ°Ð´ÐºÐ° ÑÐ°ÑÑÐ°Ð´Ñ Ð² Ð¿ÑÐ¸Ð¿Ð¾Ð´Ð½ÑÑÑÐµ Ð²ÑÑÐ¾ÐºÐ¸Ðµ Ð³ÑÑÐ´ÐºÐ¸"/>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2051" name="Picture 3"/>
          <p:cNvPicPr>
            <a:picLocks noChangeAspect="1" noChangeArrowheads="1"/>
          </p:cNvPicPr>
          <p:nvPr/>
        </p:nvPicPr>
        <p:blipFill>
          <a:blip r:embed="rId3" cstate="print"/>
          <a:srcRect/>
          <a:stretch>
            <a:fillRect/>
          </a:stretch>
        </p:blipFill>
        <p:spPr bwMode="auto">
          <a:xfrm>
            <a:off x="142845" y="428605"/>
            <a:ext cx="8827206" cy="6022014"/>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21506" name="Picture 2"/>
          <p:cNvPicPr>
            <a:picLocks noChangeAspect="1" noChangeArrowheads="1"/>
          </p:cNvPicPr>
          <p:nvPr/>
        </p:nvPicPr>
        <p:blipFill>
          <a:blip r:embed="rId3" cstate="print"/>
          <a:srcRect/>
          <a:stretch>
            <a:fillRect/>
          </a:stretch>
        </p:blipFill>
        <p:spPr bwMode="auto">
          <a:xfrm>
            <a:off x="0" y="0"/>
            <a:ext cx="9144000" cy="6858001"/>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Подбор культур</a:t>
            </a:r>
            <a:endParaRPr lang="ru-RU" dirty="0"/>
          </a:p>
        </p:txBody>
      </p:sp>
      <p:sp>
        <p:nvSpPr>
          <p:cNvPr id="3" name="Содержимое 2"/>
          <p:cNvSpPr>
            <a:spLocks noGrp="1"/>
          </p:cNvSpPr>
          <p:nvPr>
            <p:ph idx="1"/>
          </p:nvPr>
        </p:nvSpPr>
        <p:spPr/>
        <p:txBody>
          <a:bodyPr/>
          <a:lstStyle/>
          <a:p>
            <a:endParaRPr lang="ru-RU"/>
          </a:p>
        </p:txBody>
      </p:sp>
      <p:sp>
        <p:nvSpPr>
          <p:cNvPr id="32770" name="AutoShape 2" descr="ÐÑÑÐ´ÐºÐ¸ Ð½Ð° ÑÐºÐ»Ð¾Ð½Ðµ"/>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32771" name="Picture 3"/>
          <p:cNvPicPr>
            <a:picLocks noChangeAspect="1" noChangeArrowheads="1"/>
          </p:cNvPicPr>
          <p:nvPr/>
        </p:nvPicPr>
        <p:blipFill>
          <a:blip r:embed="rId3" cstate="print"/>
          <a:srcRect/>
          <a:stretch>
            <a:fillRect/>
          </a:stretch>
        </p:blipFill>
        <p:spPr bwMode="auto">
          <a:xfrm>
            <a:off x="0" y="1115936"/>
            <a:ext cx="8643966" cy="5742064"/>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sp>
        <p:nvSpPr>
          <p:cNvPr id="27650" name="AutoShape 2" descr="ÐÑÑÐ´ÐºÐ¸ Ð½Ð° ÑÐºÐ»Ð¾Ð½Ðµ ÑÐ²Ð¾Ð¸Ð¼Ð¸ ÑÑÐºÐ°Ð¼Ð¸"/>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27651" name="Picture 3"/>
          <p:cNvPicPr>
            <a:picLocks noChangeAspect="1" noChangeArrowheads="1"/>
          </p:cNvPicPr>
          <p:nvPr/>
        </p:nvPicPr>
        <p:blipFill>
          <a:blip r:embed="rId3" cstate="print"/>
          <a:srcRect/>
          <a:stretch>
            <a:fillRect/>
          </a:stretch>
        </p:blipFill>
        <p:spPr bwMode="auto">
          <a:xfrm>
            <a:off x="25946" y="195943"/>
            <a:ext cx="9118054" cy="6447767"/>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296974"/>
          </a:xfrm>
        </p:spPr>
        <p:txBody>
          <a:bodyPr>
            <a:normAutofit fontScale="90000"/>
          </a:bodyPr>
          <a:lstStyle/>
          <a:p>
            <a:r>
              <a:rPr lang="ru-RU" b="1" dirty="0"/>
              <a:t>Среднегодовые нормы потребления овощей </a:t>
            </a:r>
            <a:r>
              <a:rPr lang="ru-RU" b="1" dirty="0" smtClean="0"/>
              <a:t>на 1 </a:t>
            </a:r>
            <a:r>
              <a:rPr lang="ru-RU" b="1" dirty="0"/>
              <a:t>человека</a:t>
            </a:r>
            <a:r>
              <a:rPr lang="ru-RU" dirty="0"/>
              <a:t/>
            </a:r>
            <a:br>
              <a:rPr lang="ru-RU" dirty="0"/>
            </a:br>
            <a:endParaRPr lang="ru-RU" dirty="0"/>
          </a:p>
        </p:txBody>
      </p:sp>
      <p:sp>
        <p:nvSpPr>
          <p:cNvPr id="3" name="Содержимое 2"/>
          <p:cNvSpPr>
            <a:spLocks noGrp="1"/>
          </p:cNvSpPr>
          <p:nvPr>
            <p:ph idx="1"/>
          </p:nvPr>
        </p:nvSpPr>
        <p:spPr/>
        <p:txBody>
          <a:bodyPr/>
          <a:lstStyle/>
          <a:p>
            <a:endParaRPr lang="ru-RU"/>
          </a:p>
        </p:txBody>
      </p:sp>
      <p:pic>
        <p:nvPicPr>
          <p:cNvPr id="4" name="Рисунок 3" descr="https://www.wikireading.ru/img/426433_4__t01.png"/>
          <p:cNvPicPr/>
          <p:nvPr/>
        </p:nvPicPr>
        <p:blipFill>
          <a:blip r:embed="rId3" cstate="print"/>
          <a:srcRect/>
          <a:stretch>
            <a:fillRect/>
          </a:stretch>
        </p:blipFill>
        <p:spPr bwMode="auto">
          <a:xfrm>
            <a:off x="214282" y="1357298"/>
            <a:ext cx="8715436" cy="5500702"/>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Рисунок 3" descr="http://www.detkityumen.ru/media/forum_1/ae4d3bee-1625-4474-9445-dac4fb53a446.jpeg"/>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386</TotalTime>
  <Words>575</Words>
  <Application>Microsoft Office PowerPoint</Application>
  <PresentationFormat>Экран (4:3)</PresentationFormat>
  <Paragraphs>28</Paragraphs>
  <Slides>10</Slides>
  <Notes>8</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Тема Office</vt:lpstr>
      <vt:lpstr>Разбивка грядок.</vt:lpstr>
      <vt:lpstr>Посадка в обычные грядки</vt:lpstr>
      <vt:lpstr>Приподнятые гряды</vt:lpstr>
      <vt:lpstr>Слайд 4</vt:lpstr>
      <vt:lpstr>Слайд 5</vt:lpstr>
      <vt:lpstr>Подбор культур</vt:lpstr>
      <vt:lpstr>Слайд 7</vt:lpstr>
      <vt:lpstr>Среднегодовые нормы потребления овощей на 1 человека </vt:lpstr>
      <vt:lpstr>Слайд 9</vt:lpstr>
      <vt:lpstr>Слайд 10</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Разбивка грядок.</dc:title>
  <dc:creator>Admin</dc:creator>
  <cp:lastModifiedBy>Admin</cp:lastModifiedBy>
  <cp:revision>5</cp:revision>
  <dcterms:created xsi:type="dcterms:W3CDTF">2019-03-31T07:25:13Z</dcterms:created>
  <dcterms:modified xsi:type="dcterms:W3CDTF">2019-04-03T08:18:57Z</dcterms:modified>
</cp:coreProperties>
</file>